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86" r:id="rId1"/>
    <p:sldMasterId id="2147483718" r:id="rId2"/>
  </p:sldMasterIdLst>
  <p:notesMasterIdLst>
    <p:notesMasterId r:id="rId18"/>
  </p:notesMasterIdLst>
  <p:handoutMasterIdLst>
    <p:handoutMasterId r:id="rId19"/>
  </p:handoutMasterIdLst>
  <p:sldIdLst>
    <p:sldId id="2414" r:id="rId3"/>
    <p:sldId id="2455" r:id="rId4"/>
    <p:sldId id="2460" r:id="rId5"/>
    <p:sldId id="2416" r:id="rId6"/>
    <p:sldId id="2456" r:id="rId7"/>
    <p:sldId id="2457" r:id="rId8"/>
    <p:sldId id="2458" r:id="rId9"/>
    <p:sldId id="2431" r:id="rId10"/>
    <p:sldId id="2459" r:id="rId11"/>
    <p:sldId id="2461" r:id="rId12"/>
    <p:sldId id="2462" r:id="rId13"/>
    <p:sldId id="2464" r:id="rId14"/>
    <p:sldId id="2465" r:id="rId15"/>
    <p:sldId id="2463" r:id="rId16"/>
    <p:sldId id="2466" r:id="rId17"/>
  </p:sldIdLst>
  <p:sldSz cx="9906000" cy="6858000" type="A4"/>
  <p:notesSz cx="9866313" cy="6735763"/>
  <p:embeddedFontLst>
    <p:embeddedFont>
      <p:font typeface="Tahoma" panose="020B0604030504040204" pitchFamily="34" charset="0"/>
      <p:regular r:id="rId20"/>
      <p:bold r:id="rId21"/>
    </p:embeddedFont>
    <p:embeddedFont>
      <p:font typeface="나눔고딕 ExtraBold" panose="020D0904000000000000" pitchFamily="50" charset="-127"/>
      <p:bold r:id="rId22"/>
    </p:embeddedFont>
    <p:embeddedFont>
      <p:font typeface="맑은 고딕" panose="020B0503020000020004" pitchFamily="50" charset="-127"/>
      <p:regular r:id="rId23"/>
      <p:bold r:id="rId24"/>
    </p:embeddedFont>
    <p:embeddedFont>
      <p:font typeface="나눔고딕" panose="020D0604000000000000" pitchFamily="50" charset="-127"/>
      <p:regular r:id="rId25"/>
      <p:bold r:id="rId26"/>
    </p:embeddedFont>
    <p:embeddedFont>
      <p:font typeface="HyhwpEQ" panose="02030600000101010101" pitchFamily="18" charset="-127"/>
      <p:regular r:id="rId27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orient="horz" pos="1366" userDrawn="1">
          <p15:clr>
            <a:srgbClr val="A4A3A4"/>
          </p15:clr>
        </p15:guide>
        <p15:guide id="3" orient="horz" pos="2795" userDrawn="1">
          <p15:clr>
            <a:srgbClr val="A4A3A4"/>
          </p15:clr>
        </p15:guide>
        <p15:guide id="4" orient="horz" pos="3884" userDrawn="1">
          <p15:clr>
            <a:srgbClr val="A4A3A4"/>
          </p15:clr>
        </p15:guide>
        <p15:guide id="5" pos="3120">
          <p15:clr>
            <a:srgbClr val="A4A3A4"/>
          </p15:clr>
        </p15:guide>
        <p15:guide id="6" pos="2961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오윤정" initials="오" lastIdx="1" clrIdx="0">
    <p:extLst>
      <p:ext uri="{19B8F6BF-5375-455C-9EA6-DF929625EA0E}">
        <p15:presenceInfo xmlns:p15="http://schemas.microsoft.com/office/powerpoint/2012/main" userId="오윤정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  <a:srgbClr val="9933FF"/>
    <a:srgbClr val="CC66FF"/>
    <a:srgbClr val="CCCCFF"/>
    <a:srgbClr val="FFFF66"/>
    <a:srgbClr val="FFFF99"/>
    <a:srgbClr val="9900CC"/>
    <a:srgbClr val="FFCC99"/>
    <a:srgbClr val="CCECFF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25" autoAdjust="0"/>
    <p:restoredTop sz="93459" autoAdjust="0"/>
  </p:normalViewPr>
  <p:slideViewPr>
    <p:cSldViewPr snapToGrid="0">
      <p:cViewPr varScale="1">
        <p:scale>
          <a:sx n="107" d="100"/>
          <a:sy n="107" d="100"/>
        </p:scale>
        <p:origin x="1704" y="114"/>
      </p:cViewPr>
      <p:guideLst>
        <p:guide orient="horz" pos="1366"/>
        <p:guide orient="horz" pos="2795"/>
        <p:guide orient="horz" pos="3884"/>
        <p:guide pos="3120"/>
        <p:guide pos="296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slide" Target="slides/slide1.xml"/><Relationship Id="rId21" Type="http://schemas.openxmlformats.org/officeDocument/2006/relationships/font" Target="fonts/font2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1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5.fntdata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4.fntdata"/><Relationship Id="rId28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275402" cy="338348"/>
          </a:xfrm>
          <a:prstGeom prst="rect">
            <a:avLst/>
          </a:prstGeom>
        </p:spPr>
        <p:txBody>
          <a:bodyPr vert="horz" lIns="90762" tIns="45381" rIns="90762" bIns="4538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589199" y="0"/>
            <a:ext cx="4275402" cy="338348"/>
          </a:xfrm>
          <a:prstGeom prst="rect">
            <a:avLst/>
          </a:prstGeom>
        </p:spPr>
        <p:txBody>
          <a:bodyPr vert="horz" lIns="90762" tIns="45381" rIns="90762" bIns="45381" rtlCol="0"/>
          <a:lstStyle>
            <a:lvl1pPr algn="r">
              <a:defRPr sz="1200"/>
            </a:lvl1pPr>
          </a:lstStyle>
          <a:p>
            <a:fld id="{582A333A-CFAD-4153-8F16-3FE404A2A20D}" type="datetimeFigureOut">
              <a:rPr lang="ko-KR" altLang="en-US" smtClean="0"/>
              <a:t>2020-02-20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6397418"/>
            <a:ext cx="4275402" cy="338347"/>
          </a:xfrm>
          <a:prstGeom prst="rect">
            <a:avLst/>
          </a:prstGeom>
        </p:spPr>
        <p:txBody>
          <a:bodyPr vert="horz" lIns="90762" tIns="45381" rIns="90762" bIns="4538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589199" y="6397418"/>
            <a:ext cx="4275402" cy="338347"/>
          </a:xfrm>
          <a:prstGeom prst="rect">
            <a:avLst/>
          </a:prstGeom>
        </p:spPr>
        <p:txBody>
          <a:bodyPr vert="horz" lIns="90762" tIns="45381" rIns="90762" bIns="45381" rtlCol="0" anchor="b"/>
          <a:lstStyle>
            <a:lvl1pPr algn="r">
              <a:defRPr sz="1200"/>
            </a:lvl1pPr>
          </a:lstStyle>
          <a:p>
            <a:fld id="{8A4CD3C2-F11F-44EA-90DD-C1F34671D6C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62844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275402" cy="338348"/>
          </a:xfrm>
          <a:prstGeom prst="rect">
            <a:avLst/>
          </a:prstGeom>
        </p:spPr>
        <p:txBody>
          <a:bodyPr vert="horz" lIns="90762" tIns="45381" rIns="90762" bIns="4538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589199" y="0"/>
            <a:ext cx="4275402" cy="338348"/>
          </a:xfrm>
          <a:prstGeom prst="rect">
            <a:avLst/>
          </a:prstGeom>
        </p:spPr>
        <p:txBody>
          <a:bodyPr vert="horz" lIns="90762" tIns="45381" rIns="90762" bIns="45381" rtlCol="0"/>
          <a:lstStyle>
            <a:lvl1pPr algn="r">
              <a:defRPr sz="1200"/>
            </a:lvl1pPr>
          </a:lstStyle>
          <a:p>
            <a:fld id="{3DED8FB8-BF2B-4CF9-AB2F-79E060999B42}" type="datetimeFigureOut">
              <a:rPr lang="ko-KR" altLang="en-US" smtClean="0"/>
              <a:t>2020-02-20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290888" y="841375"/>
            <a:ext cx="3284537" cy="22733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62" tIns="45381" rIns="90762" bIns="4538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86632" y="3241587"/>
            <a:ext cx="7893050" cy="2652206"/>
          </a:xfrm>
          <a:prstGeom prst="rect">
            <a:avLst/>
          </a:prstGeom>
        </p:spPr>
        <p:txBody>
          <a:bodyPr vert="horz" lIns="90762" tIns="45381" rIns="90762" bIns="45381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6397418"/>
            <a:ext cx="4275402" cy="338347"/>
          </a:xfrm>
          <a:prstGeom prst="rect">
            <a:avLst/>
          </a:prstGeom>
        </p:spPr>
        <p:txBody>
          <a:bodyPr vert="horz" lIns="90762" tIns="45381" rIns="90762" bIns="4538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589199" y="6397418"/>
            <a:ext cx="4275402" cy="338347"/>
          </a:xfrm>
          <a:prstGeom prst="rect">
            <a:avLst/>
          </a:prstGeom>
        </p:spPr>
        <p:txBody>
          <a:bodyPr vert="horz" lIns="90762" tIns="45381" rIns="90762" bIns="45381" rtlCol="0" anchor="b"/>
          <a:lstStyle>
            <a:lvl1pPr algn="r">
              <a:defRPr sz="1200"/>
            </a:lvl1pPr>
          </a:lstStyle>
          <a:p>
            <a:fld id="{403F68F7-E77D-42AD-94C8-65254ADBFD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769398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49574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슬라이드 번호 개체 틀 5"/>
          <p:cNvSpPr txBox="1">
            <a:spLocks/>
          </p:cNvSpPr>
          <p:nvPr userDrawn="1"/>
        </p:nvSpPr>
        <p:spPr>
          <a:xfrm>
            <a:off x="9375688" y="6551153"/>
            <a:ext cx="173125" cy="184666"/>
          </a:xfrm>
          <a:prstGeom prst="rect">
            <a:avLst/>
          </a:prstGeom>
        </p:spPr>
        <p:txBody>
          <a:bodyPr vert="horz" wrap="none" lIns="0" tIns="0" rIns="0" bIns="45720" rtlCol="0" anchor="ctr">
            <a:sp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39876">
              <a:defRPr/>
            </a:pPr>
            <a:fld id="{F3A2F4A0-62FF-4F5C-AA3D-7BCB6CE6FAD0}" type="slidenum">
              <a:rPr lang="ko-KR" altLang="en-US" sz="900" smtClean="0">
                <a:solidFill>
                  <a:prstClr val="black">
                    <a:tint val="75000"/>
                  </a:prstClr>
                </a:solidFill>
                <a:cs typeface="Tahoma" panose="020B0604030504040204" pitchFamily="34" charset="0"/>
              </a:rPr>
              <a:pPr defTabSz="839876">
                <a:defRPr/>
              </a:pPr>
              <a:t>‹#›</a:t>
            </a:fld>
            <a:endParaRPr lang="ko-KR" altLang="en-US" sz="900">
              <a:solidFill>
                <a:prstClr val="black">
                  <a:tint val="75000"/>
                </a:prstClr>
              </a:solidFill>
              <a:cs typeface="Tahoma" panose="020B0604030504040204" pitchFamily="34" charset="0"/>
            </a:endParaRPr>
          </a:p>
        </p:txBody>
      </p:sp>
      <p:sp>
        <p:nvSpPr>
          <p:cNvPr id="11" name="제목 18"/>
          <p:cNvSpPr>
            <a:spLocks noGrp="1"/>
          </p:cNvSpPr>
          <p:nvPr>
            <p:ph type="title" hasCustomPrompt="1"/>
          </p:nvPr>
        </p:nvSpPr>
        <p:spPr>
          <a:xfrm>
            <a:off x="0" y="1"/>
            <a:ext cx="9906000" cy="595992"/>
          </a:xfrm>
          <a:prstGeom prst="rect">
            <a:avLst/>
          </a:prstGeom>
        </p:spPr>
        <p:txBody>
          <a:bodyPr lIns="252000" tIns="360000" rIns="0" bIns="0"/>
          <a:lstStyle>
            <a:lvl1pPr marL="0" algn="l" defTabSz="1007943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ko-KR" altLang="en-US" sz="2400" b="1" kern="120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+mj-cs"/>
              </a:defRPr>
            </a:lvl1pPr>
          </a:lstStyle>
          <a:p>
            <a:r>
              <a:rPr lang="en-US" altLang="ko-KR" dirty="0"/>
              <a:t>1. </a:t>
            </a:r>
            <a:r>
              <a:rPr lang="ko-KR" altLang="en-US" dirty="0"/>
              <a:t>마스터 제목 스타일 편집</a:t>
            </a:r>
          </a:p>
        </p:txBody>
      </p:sp>
      <p:sp>
        <p:nvSpPr>
          <p:cNvPr id="6" name="Freeform 9"/>
          <p:cNvSpPr>
            <a:spLocks/>
          </p:cNvSpPr>
          <p:nvPr userDrawn="1"/>
        </p:nvSpPr>
        <p:spPr bwMode="auto">
          <a:xfrm>
            <a:off x="0" y="469774"/>
            <a:ext cx="9906000" cy="298523"/>
          </a:xfrm>
          <a:custGeom>
            <a:avLst/>
            <a:gdLst>
              <a:gd name="T0" fmla="*/ 3368 w 3368"/>
              <a:gd name="T1" fmla="*/ 0 h 99"/>
              <a:gd name="T2" fmla="*/ 2560 w 3368"/>
              <a:gd name="T3" fmla="*/ 0 h 99"/>
              <a:gd name="T4" fmla="*/ 2501 w 3368"/>
              <a:gd name="T5" fmla="*/ 23 h 99"/>
              <a:gd name="T6" fmla="*/ 2445 w 3368"/>
              <a:gd name="T7" fmla="*/ 75 h 99"/>
              <a:gd name="T8" fmla="*/ 2402 w 3368"/>
              <a:gd name="T9" fmla="*/ 85 h 99"/>
              <a:gd name="T10" fmla="*/ 0 w 3368"/>
              <a:gd name="T11" fmla="*/ 85 h 99"/>
              <a:gd name="T12" fmla="*/ 0 w 3368"/>
              <a:gd name="T13" fmla="*/ 99 h 99"/>
              <a:gd name="T14" fmla="*/ 3368 w 3368"/>
              <a:gd name="T15" fmla="*/ 99 h 99"/>
              <a:gd name="T16" fmla="*/ 3368 w 3368"/>
              <a:gd name="T17" fmla="*/ 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368" h="99">
                <a:moveTo>
                  <a:pt x="3368" y="0"/>
                </a:moveTo>
                <a:cubicBezTo>
                  <a:pt x="3368" y="0"/>
                  <a:pt x="3368" y="0"/>
                  <a:pt x="2560" y="0"/>
                </a:cubicBezTo>
                <a:cubicBezTo>
                  <a:pt x="2548" y="0"/>
                  <a:pt x="2517" y="6"/>
                  <a:pt x="2501" y="23"/>
                </a:cubicBezTo>
                <a:cubicBezTo>
                  <a:pt x="2479" y="44"/>
                  <a:pt x="2446" y="74"/>
                  <a:pt x="2445" y="75"/>
                </a:cubicBezTo>
                <a:cubicBezTo>
                  <a:pt x="2433" y="86"/>
                  <a:pt x="2424" y="85"/>
                  <a:pt x="2402" y="85"/>
                </a:cubicBezTo>
                <a:cubicBezTo>
                  <a:pt x="2402" y="85"/>
                  <a:pt x="2402" y="85"/>
                  <a:pt x="0" y="85"/>
                </a:cubicBezTo>
                <a:cubicBezTo>
                  <a:pt x="0" y="99"/>
                  <a:pt x="0" y="99"/>
                  <a:pt x="0" y="99"/>
                </a:cubicBezTo>
                <a:cubicBezTo>
                  <a:pt x="3368" y="99"/>
                  <a:pt x="3368" y="99"/>
                  <a:pt x="3368" y="99"/>
                </a:cubicBezTo>
                <a:cubicBezTo>
                  <a:pt x="3368" y="84"/>
                  <a:pt x="3368" y="55"/>
                  <a:pt x="3368" y="0"/>
                </a:cubicBezTo>
                <a:close/>
              </a:path>
            </a:pathLst>
          </a:custGeom>
          <a:solidFill>
            <a:srgbClr val="1D2E4F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839876"/>
            <a:endParaRPr lang="ko-KR" altLang="en-US" sz="1100" b="1" spc="-100">
              <a:solidFill>
                <a:prstClr val="white"/>
              </a:solidFill>
              <a:latin typeface="나눔고딕" panose="020D0604000000000000" pitchFamily="50" charset="-127"/>
            </a:endParaRPr>
          </a:p>
        </p:txBody>
      </p:sp>
      <p:sp>
        <p:nvSpPr>
          <p:cNvPr id="7" name="텍스트 개체 틀 2"/>
          <p:cNvSpPr>
            <a:spLocks noGrp="1"/>
          </p:cNvSpPr>
          <p:nvPr>
            <p:ph type="body" sz="quarter" idx="11"/>
          </p:nvPr>
        </p:nvSpPr>
        <p:spPr>
          <a:xfrm>
            <a:off x="7557315" y="555498"/>
            <a:ext cx="2066926" cy="161925"/>
          </a:xfrm>
          <a:prstGeom prst="rect">
            <a:avLst/>
          </a:prstGeom>
        </p:spPr>
        <p:txBody>
          <a:bodyPr lIns="0" tIns="0" rIns="0" bIns="0"/>
          <a:lstStyle>
            <a:lvl1pPr marL="0" indent="0" algn="r" defTabSz="914400" rtl="0" eaLnBrk="1" latinLnBrk="0" hangingPunct="1">
              <a:buNone/>
              <a:defRPr lang="ko-KR" altLang="en-US" sz="1100" b="1" kern="12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</a:lstStyle>
          <a:p>
            <a:pPr lvl="0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8218935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  <p15:guide id="3" orient="horz" pos="572">
          <p15:clr>
            <a:srgbClr val="FBAE40"/>
          </p15:clr>
        </p15:guide>
        <p15:guide id="4" orient="horz" pos="1026">
          <p15:clr>
            <a:srgbClr val="FBAE40"/>
          </p15:clr>
        </p15:guide>
        <p15:guide id="5" pos="398">
          <p15:clr>
            <a:srgbClr val="FBAE40"/>
          </p15:clr>
        </p15:guide>
        <p15:guide id="6" pos="6068">
          <p15:clr>
            <a:srgbClr val="FBAE40"/>
          </p15:clr>
        </p15:guide>
        <p15:guide id="7" orient="horz" pos="4110">
          <p15:clr>
            <a:srgbClr val="FBAE40"/>
          </p15:clr>
        </p15:guide>
        <p15:guide id="8" pos="5842">
          <p15:clr>
            <a:srgbClr val="FBAE40"/>
          </p15:clr>
        </p15:guide>
        <p15:guide id="9" pos="172">
          <p15:clr>
            <a:srgbClr val="FBAE40"/>
          </p15:clr>
        </p15:guide>
        <p15:guide id="10" orient="horz" pos="89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6072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20" r:id="rId2"/>
  </p:sldLayoutIdLst>
  <p:hf sldNum="0"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1807096"/>
      </p:ext>
    </p:extLst>
  </p:cSld>
  <p:clrMap bg1="lt1" tx1="dk1" bg2="lt2" tx2="dk2" accent1="accent1" accent2="accent2" accent3="accent3" accent4="accent4" accent5="accent5" accent6="accent6" hlink="hlink" folHlink="folHlink"/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829549" rtl="0" eaLnBrk="1" latinLnBrk="1" hangingPunct="1">
        <a:lnSpc>
          <a:spcPct val="90000"/>
        </a:lnSpc>
        <a:spcBef>
          <a:spcPct val="0"/>
        </a:spcBef>
        <a:buNone/>
        <a:defRPr sz="399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7388" indent="-207388" algn="l" defTabSz="829549" rtl="0" eaLnBrk="1" latinLnBrk="1" hangingPunct="1">
        <a:lnSpc>
          <a:spcPct val="90000"/>
        </a:lnSpc>
        <a:spcBef>
          <a:spcPts val="907"/>
        </a:spcBef>
        <a:buFont typeface="Arial" panose="020B0604020202020204" pitchFamily="34" charset="0"/>
        <a:buChar char="•"/>
        <a:defRPr sz="2540" kern="1200">
          <a:solidFill>
            <a:schemeClr val="tx1"/>
          </a:solidFill>
          <a:latin typeface="+mn-lt"/>
          <a:ea typeface="+mn-ea"/>
          <a:cs typeface="+mn-cs"/>
        </a:defRPr>
      </a:lvl1pPr>
      <a:lvl2pPr marL="622162" indent="-207388" algn="l" defTabSz="829549" rtl="0" eaLnBrk="1" latinLnBrk="1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2177" kern="1200">
          <a:solidFill>
            <a:schemeClr val="tx1"/>
          </a:solidFill>
          <a:latin typeface="+mn-lt"/>
          <a:ea typeface="+mn-ea"/>
          <a:cs typeface="+mn-cs"/>
        </a:defRPr>
      </a:lvl2pPr>
      <a:lvl3pPr marL="1036937" indent="-207388" algn="l" defTabSz="829549" rtl="0" eaLnBrk="1" latinLnBrk="1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451711" indent="-207388" algn="l" defTabSz="829549" rtl="0" eaLnBrk="1" latinLnBrk="1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1866485" indent="-207388" algn="l" defTabSz="829549" rtl="0" eaLnBrk="1" latinLnBrk="1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5pPr>
      <a:lvl6pPr marL="2281260" indent="-207388" algn="l" defTabSz="829549" rtl="0" eaLnBrk="1" latinLnBrk="1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6pPr>
      <a:lvl7pPr marL="2696035" indent="-207388" algn="l" defTabSz="829549" rtl="0" eaLnBrk="1" latinLnBrk="1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7pPr>
      <a:lvl8pPr marL="3110810" indent="-207388" algn="l" defTabSz="829549" rtl="0" eaLnBrk="1" latinLnBrk="1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8pPr>
      <a:lvl9pPr marL="3525584" indent="-207388" algn="l" defTabSz="829549" rtl="0" eaLnBrk="1" latinLnBrk="1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829549" rtl="0" eaLnBrk="1" latinLnBrk="1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1pPr>
      <a:lvl2pPr marL="414775" algn="l" defTabSz="829549" rtl="0" eaLnBrk="1" latinLnBrk="1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2pPr>
      <a:lvl3pPr marL="829549" algn="l" defTabSz="829549" rtl="0" eaLnBrk="1" latinLnBrk="1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3pPr>
      <a:lvl4pPr marL="1244325" algn="l" defTabSz="829549" rtl="0" eaLnBrk="1" latinLnBrk="1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1659098" algn="l" defTabSz="829549" rtl="0" eaLnBrk="1" latinLnBrk="1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5pPr>
      <a:lvl6pPr marL="2073873" algn="l" defTabSz="829549" rtl="0" eaLnBrk="1" latinLnBrk="1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6pPr>
      <a:lvl7pPr marL="2488647" algn="l" defTabSz="829549" rtl="0" eaLnBrk="1" latinLnBrk="1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7pPr>
      <a:lvl8pPr marL="2903422" algn="l" defTabSz="829549" rtl="0" eaLnBrk="1" latinLnBrk="1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8pPr>
      <a:lvl9pPr marL="3318196" algn="l" defTabSz="829549" rtl="0" eaLnBrk="1" latinLnBrk="1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217">
          <p15:clr>
            <a:srgbClr val="F26B43"/>
          </p15:clr>
        </p15:guide>
        <p15:guide id="2" orient="horz" pos="1094">
          <p15:clr>
            <a:srgbClr val="F26B43"/>
          </p15:clr>
        </p15:guide>
        <p15:guide id="3" orient="horz" pos="4445">
          <p15:clr>
            <a:srgbClr val="F26B43"/>
          </p15:clr>
        </p15:guide>
        <p15:guide id="4" pos="5774">
          <p15:clr>
            <a:srgbClr val="F26B43"/>
          </p15:clr>
        </p15:guide>
        <p15:guide id="5" orient="horz" pos="935">
          <p15:clr>
            <a:srgbClr val="F26B43"/>
          </p15:clr>
        </p15:guide>
        <p15:guide id="6" pos="444">
          <p15:clr>
            <a:srgbClr val="F26B43"/>
          </p15:clr>
        </p15:guide>
        <p15:guide id="7" pos="6023">
          <p15:clr>
            <a:srgbClr val="F26B43"/>
          </p15:clr>
        </p15:guide>
        <p15:guide id="8" orient="horz" pos="3997">
          <p15:clr>
            <a:srgbClr val="F26B43"/>
          </p15:clr>
        </p15:guide>
        <p15:guide id="9" orient="horz" pos="55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/>
          <p:nvPr/>
        </p:nvSpPr>
        <p:spPr>
          <a:xfrm>
            <a:off x="1" y="1"/>
            <a:ext cx="9906000" cy="4060316"/>
          </a:xfrm>
          <a:prstGeom prst="rect">
            <a:avLst/>
          </a:prstGeom>
          <a:solidFill>
            <a:srgbClr val="0040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ko-KR" altLang="en-US" sz="1633">
              <a:solidFill>
                <a:prstClr val="white"/>
              </a:solidFill>
            </a:endParaRP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84569" y="-2879"/>
            <a:ext cx="9823272" cy="3293626"/>
          </a:xfrm>
          <a:custGeom>
            <a:avLst/>
            <a:gdLst>
              <a:gd name="T0" fmla="*/ 6821 w 6821"/>
              <a:gd name="T1" fmla="*/ 0 h 2287"/>
              <a:gd name="T2" fmla="*/ 0 w 6821"/>
              <a:gd name="T3" fmla="*/ 0 h 2287"/>
              <a:gd name="T4" fmla="*/ 0 w 6821"/>
              <a:gd name="T5" fmla="*/ 2287 h 2287"/>
              <a:gd name="T6" fmla="*/ 4039 w 6821"/>
              <a:gd name="T7" fmla="*/ 2287 h 2287"/>
              <a:gd name="T8" fmla="*/ 4039 w 6821"/>
              <a:gd name="T9" fmla="*/ 2082 h 2287"/>
              <a:gd name="T10" fmla="*/ 6821 w 6821"/>
              <a:gd name="T11" fmla="*/ 2082 h 2287"/>
              <a:gd name="T12" fmla="*/ 6821 w 6821"/>
              <a:gd name="T13" fmla="*/ 2287 h 2287"/>
              <a:gd name="T14" fmla="*/ 6821 w 6821"/>
              <a:gd name="T15" fmla="*/ 0 h 2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821" h="2287">
                <a:moveTo>
                  <a:pt x="6821" y="0"/>
                </a:moveTo>
                <a:lnTo>
                  <a:pt x="0" y="0"/>
                </a:lnTo>
                <a:lnTo>
                  <a:pt x="0" y="2287"/>
                </a:lnTo>
                <a:lnTo>
                  <a:pt x="4039" y="2287"/>
                </a:lnTo>
                <a:lnTo>
                  <a:pt x="4039" y="2082"/>
                </a:lnTo>
                <a:lnTo>
                  <a:pt x="6821" y="2082"/>
                </a:lnTo>
                <a:lnTo>
                  <a:pt x="6821" y="2287"/>
                </a:lnTo>
                <a:lnTo>
                  <a:pt x="682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2953" tIns="41476" rIns="82953" bIns="41476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ko-KR" altLang="en-US" sz="1633">
              <a:solidFill>
                <a:prstClr val="black"/>
              </a:solidFill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-232948" y="4060317"/>
            <a:ext cx="8816597" cy="1231106"/>
            <a:chOff x="432438" y="4187981"/>
            <a:chExt cx="27263826" cy="1231106"/>
          </a:xfrm>
        </p:grpSpPr>
        <p:sp>
          <p:nvSpPr>
            <p:cNvPr id="17" name="Text Box 2062"/>
            <p:cNvSpPr txBox="1">
              <a:spLocks noChangeArrowheads="1"/>
            </p:cNvSpPr>
            <p:nvPr/>
          </p:nvSpPr>
          <p:spPr bwMode="auto">
            <a:xfrm>
              <a:off x="432438" y="4187981"/>
              <a:ext cx="1062273" cy="1231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 anchorCtr="0">
              <a:no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defTabSz="809858" latinLnBrk="0">
                <a:defRPr/>
              </a:pPr>
              <a:endParaRPr kumimoji="0" lang="ko-KR" altLang="en-US" sz="8000" dirty="0">
                <a:solidFill>
                  <a:sysClr val="windowText" lastClr="000000"/>
                </a:solidFill>
                <a:latin typeface="HY그래픽" panose="02030600000101010101" pitchFamily="18" charset="-127"/>
                <a:ea typeface="HY그래픽" panose="02030600000101010101" pitchFamily="18" charset="-127"/>
                <a:cs typeface="견명조"/>
              </a:endParaRPr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1784800" y="4481850"/>
              <a:ext cx="25911464" cy="818686"/>
              <a:chOff x="2053219" y="4896681"/>
              <a:chExt cx="25911464" cy="818686"/>
            </a:xfrm>
          </p:grpSpPr>
          <p:sp>
            <p:nvSpPr>
              <p:cNvPr id="16" name="Text Box 2062"/>
              <p:cNvSpPr txBox="1">
                <a:spLocks noChangeArrowheads="1"/>
              </p:cNvSpPr>
              <p:nvPr/>
            </p:nvSpPr>
            <p:spPr bwMode="auto">
              <a:xfrm>
                <a:off x="5852279" y="4896681"/>
                <a:ext cx="22112404" cy="6924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 lIns="0" tIns="0" rIns="0" bIns="0">
                <a:sp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defTabSz="809858" latinLnBrk="0">
                  <a:defRPr/>
                </a:pPr>
                <a:r>
                  <a:rPr kumimoji="0" lang="ko-KR" altLang="en-US" sz="4500" b="1" spc="-272" dirty="0" smtClean="0">
                    <a:solidFill>
                      <a:srgbClr val="002060"/>
                    </a:solidFill>
                    <a:latin typeface="나눔고딕 ExtraBold" panose="020B0600000101010101" charset="-127"/>
                    <a:ea typeface="나눔고딕 ExtraBold" panose="020B0600000101010101" charset="-127"/>
                    <a:cs typeface="견명조"/>
                  </a:rPr>
                  <a:t>연구인력에 대한 연구 윤리 교육</a:t>
                </a:r>
                <a:endParaRPr kumimoji="0" lang="ko-KR" altLang="en-US" sz="4500" b="1" spc="-272" dirty="0">
                  <a:solidFill>
                    <a:sysClr val="windowText" lastClr="000000"/>
                  </a:solidFill>
                  <a:latin typeface="나눔고딕 ExtraBold" panose="020B0600000101010101" charset="-127"/>
                  <a:ea typeface="나눔고딕 ExtraBold" panose="020B0600000101010101" charset="-127"/>
                  <a:cs typeface="견명조"/>
                </a:endParaRPr>
              </a:p>
            </p:txBody>
          </p:sp>
          <p:sp>
            <p:nvSpPr>
              <p:cNvPr id="19" name="제목 1"/>
              <p:cNvSpPr txBox="1">
                <a:spLocks/>
              </p:cNvSpPr>
              <p:nvPr/>
            </p:nvSpPr>
            <p:spPr>
              <a:xfrm>
                <a:off x="2053219" y="5462990"/>
                <a:ext cx="65" cy="252377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lvl1pPr algn="l" rtl="0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2000" b="1">
                    <a:solidFill>
                      <a:schemeClr val="tx2"/>
                    </a:solidFill>
                    <a:latin typeface="맑은 고딕" pitchFamily="50" charset="-127"/>
                    <a:ea typeface="맑은 고딕" pitchFamily="50" charset="-127"/>
                    <a:cs typeface="+mj-cs"/>
                  </a:defRPr>
                </a:lvl1pPr>
                <a:lvl2pPr algn="l" rtl="0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2000" b="1">
                    <a:solidFill>
                      <a:schemeClr val="tx2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algn="l" rtl="0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2000" b="1">
                    <a:solidFill>
                      <a:schemeClr val="tx2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algn="l" rtl="0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2000" b="1">
                    <a:solidFill>
                      <a:schemeClr val="tx2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algn="l" rtl="0" eaLnBrk="0" fontAlgn="base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2000" b="1">
                    <a:solidFill>
                      <a:schemeClr val="tx2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457200" algn="l" rtl="0" fontAlgn="base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2000" b="1">
                    <a:solidFill>
                      <a:schemeClr val="tx2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914400" algn="l" rtl="0" fontAlgn="base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2000" b="1">
                    <a:solidFill>
                      <a:schemeClr val="tx2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1371600" algn="l" rtl="0" fontAlgn="base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2000" b="1">
                    <a:solidFill>
                      <a:schemeClr val="tx2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1828800" algn="l" rtl="0" fontAlgn="base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defRPr kumimoji="1" sz="2000" b="1">
                    <a:solidFill>
                      <a:schemeClr val="tx2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defTabSz="914400" latinLnBrk="0"/>
                <a:endParaRPr lang="en-US" altLang="ko-KR" sz="1600" b="0" kern="0" dirty="0">
                  <a:solidFill>
                    <a:sysClr val="windowText" lastClr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cxnSp>
          <p:nvCxnSpPr>
            <p:cNvPr id="4" name="직선 연결선 3"/>
            <p:cNvCxnSpPr/>
            <p:nvPr/>
          </p:nvCxnSpPr>
          <p:spPr>
            <a:xfrm rot="5400000">
              <a:off x="4629944" y="4887297"/>
              <a:ext cx="826477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제목 1">
            <a:extLst>
              <a:ext uri="{FF2B5EF4-FFF2-40B4-BE49-F238E27FC236}">
                <a16:creationId xmlns:a16="http://schemas.microsoft.com/office/drawing/2014/main" id="{698CC70B-9952-4485-A45F-CBB9B041B970}"/>
              </a:ext>
            </a:extLst>
          </p:cNvPr>
          <p:cNvSpPr txBox="1">
            <a:spLocks/>
          </p:cNvSpPr>
          <p:nvPr/>
        </p:nvSpPr>
        <p:spPr>
          <a:xfrm>
            <a:off x="3727098" y="5998132"/>
            <a:ext cx="2971967" cy="406265"/>
          </a:xfrm>
          <a:prstGeom prst="rect">
            <a:avLst/>
          </a:prstGeom>
        </p:spPr>
        <p:txBody>
          <a:bodyPr wrap="none" lIns="0" tIns="0" rIns="0" bIns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  <a:lvl2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defTabSz="914400" latinLnBrk="0"/>
            <a:r>
              <a:rPr lang="ko-KR" altLang="en-US" sz="2400" kern="0" dirty="0" smtClean="0">
                <a:solidFill>
                  <a:sysClr val="windowText" lastClr="000000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금강대학교 </a:t>
            </a:r>
            <a:r>
              <a:rPr lang="ko-KR" altLang="en-US" sz="2400" kern="0" dirty="0" err="1" smtClean="0">
                <a:solidFill>
                  <a:sysClr val="windowText" lastClr="000000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산학협력단</a:t>
            </a:r>
            <a:endParaRPr lang="en-US" altLang="ko-KR" sz="2400" kern="0" dirty="0">
              <a:solidFill>
                <a:sysClr val="windowText" lastClr="000000"/>
              </a:solidFill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476624" y="5947197"/>
            <a:ext cx="3397681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8" name="자유형 17"/>
          <p:cNvSpPr/>
          <p:nvPr/>
        </p:nvSpPr>
        <p:spPr>
          <a:xfrm>
            <a:off x="4338584" y="1157056"/>
            <a:ext cx="5568337" cy="2903261"/>
          </a:xfrm>
          <a:custGeom>
            <a:avLst/>
            <a:gdLst>
              <a:gd name="connsiteX0" fmla="*/ 571500 w 5981700"/>
              <a:gd name="connsiteY0" fmla="*/ 0 h 3035300"/>
              <a:gd name="connsiteX1" fmla="*/ 5981700 w 5981700"/>
              <a:gd name="connsiteY1" fmla="*/ 0 h 3035300"/>
              <a:gd name="connsiteX2" fmla="*/ 5981700 w 5981700"/>
              <a:gd name="connsiteY2" fmla="*/ 3035300 h 3035300"/>
              <a:gd name="connsiteX3" fmla="*/ 1149350 w 5981700"/>
              <a:gd name="connsiteY3" fmla="*/ 3035300 h 3035300"/>
              <a:gd name="connsiteX4" fmla="*/ 0 w 5981700"/>
              <a:gd name="connsiteY4" fmla="*/ 1016000 h 3035300"/>
              <a:gd name="connsiteX5" fmla="*/ 571500 w 5981700"/>
              <a:gd name="connsiteY5" fmla="*/ 0 h 3035300"/>
              <a:gd name="connsiteX0" fmla="*/ 578644 w 5988844"/>
              <a:gd name="connsiteY0" fmla="*/ 0 h 3035300"/>
              <a:gd name="connsiteX1" fmla="*/ 5988844 w 5988844"/>
              <a:gd name="connsiteY1" fmla="*/ 0 h 3035300"/>
              <a:gd name="connsiteX2" fmla="*/ 5988844 w 5988844"/>
              <a:gd name="connsiteY2" fmla="*/ 3035300 h 3035300"/>
              <a:gd name="connsiteX3" fmla="*/ 1156494 w 5988844"/>
              <a:gd name="connsiteY3" fmla="*/ 3035300 h 3035300"/>
              <a:gd name="connsiteX4" fmla="*/ 0 w 5988844"/>
              <a:gd name="connsiteY4" fmla="*/ 1004031 h 3035300"/>
              <a:gd name="connsiteX5" fmla="*/ 578644 w 5988844"/>
              <a:gd name="connsiteY5" fmla="*/ 0 h 3035300"/>
              <a:gd name="connsiteX0" fmla="*/ 571500 w 5988844"/>
              <a:gd name="connsiteY0" fmla="*/ 0 h 3035300"/>
              <a:gd name="connsiteX1" fmla="*/ 5988844 w 5988844"/>
              <a:gd name="connsiteY1" fmla="*/ 0 h 3035300"/>
              <a:gd name="connsiteX2" fmla="*/ 5988844 w 5988844"/>
              <a:gd name="connsiteY2" fmla="*/ 3035300 h 3035300"/>
              <a:gd name="connsiteX3" fmla="*/ 1156494 w 5988844"/>
              <a:gd name="connsiteY3" fmla="*/ 3035300 h 3035300"/>
              <a:gd name="connsiteX4" fmla="*/ 0 w 5988844"/>
              <a:gd name="connsiteY4" fmla="*/ 1004031 h 3035300"/>
              <a:gd name="connsiteX5" fmla="*/ 571500 w 5988844"/>
              <a:gd name="connsiteY5" fmla="*/ 0 h 3035300"/>
              <a:gd name="connsiteX0" fmla="*/ 547687 w 5965031"/>
              <a:gd name="connsiteY0" fmla="*/ 0 h 3035300"/>
              <a:gd name="connsiteX1" fmla="*/ 5965031 w 5965031"/>
              <a:gd name="connsiteY1" fmla="*/ 0 h 3035300"/>
              <a:gd name="connsiteX2" fmla="*/ 5965031 w 5965031"/>
              <a:gd name="connsiteY2" fmla="*/ 3035300 h 3035300"/>
              <a:gd name="connsiteX3" fmla="*/ 1132681 w 5965031"/>
              <a:gd name="connsiteY3" fmla="*/ 3035300 h 3035300"/>
              <a:gd name="connsiteX4" fmla="*/ 0 w 5965031"/>
              <a:gd name="connsiteY4" fmla="*/ 1004031 h 3035300"/>
              <a:gd name="connsiteX5" fmla="*/ 547687 w 5965031"/>
              <a:gd name="connsiteY5" fmla="*/ 0 h 3035300"/>
              <a:gd name="connsiteX0" fmla="*/ 566737 w 5984081"/>
              <a:gd name="connsiteY0" fmla="*/ 0 h 3035300"/>
              <a:gd name="connsiteX1" fmla="*/ 5984081 w 5984081"/>
              <a:gd name="connsiteY1" fmla="*/ 0 h 3035300"/>
              <a:gd name="connsiteX2" fmla="*/ 5984081 w 5984081"/>
              <a:gd name="connsiteY2" fmla="*/ 3035300 h 3035300"/>
              <a:gd name="connsiteX3" fmla="*/ 1151731 w 5984081"/>
              <a:gd name="connsiteY3" fmla="*/ 3035300 h 3035300"/>
              <a:gd name="connsiteX4" fmla="*/ 0 w 5984081"/>
              <a:gd name="connsiteY4" fmla="*/ 996850 h 3035300"/>
              <a:gd name="connsiteX5" fmla="*/ 566737 w 5984081"/>
              <a:gd name="connsiteY5" fmla="*/ 0 h 3035300"/>
              <a:gd name="connsiteX0" fmla="*/ 564356 w 5981700"/>
              <a:gd name="connsiteY0" fmla="*/ 0 h 3035300"/>
              <a:gd name="connsiteX1" fmla="*/ 5981700 w 5981700"/>
              <a:gd name="connsiteY1" fmla="*/ 0 h 3035300"/>
              <a:gd name="connsiteX2" fmla="*/ 5981700 w 5981700"/>
              <a:gd name="connsiteY2" fmla="*/ 3035300 h 3035300"/>
              <a:gd name="connsiteX3" fmla="*/ 1149350 w 5981700"/>
              <a:gd name="connsiteY3" fmla="*/ 3035300 h 3035300"/>
              <a:gd name="connsiteX4" fmla="*/ 0 w 5981700"/>
              <a:gd name="connsiteY4" fmla="*/ 1006425 h 3035300"/>
              <a:gd name="connsiteX5" fmla="*/ 564356 w 5981700"/>
              <a:gd name="connsiteY5" fmla="*/ 0 h 3035300"/>
              <a:gd name="connsiteX0" fmla="*/ 569118 w 5986462"/>
              <a:gd name="connsiteY0" fmla="*/ 0 h 3035300"/>
              <a:gd name="connsiteX1" fmla="*/ 5986462 w 5986462"/>
              <a:gd name="connsiteY1" fmla="*/ 0 h 3035300"/>
              <a:gd name="connsiteX2" fmla="*/ 5986462 w 5986462"/>
              <a:gd name="connsiteY2" fmla="*/ 3035300 h 3035300"/>
              <a:gd name="connsiteX3" fmla="*/ 1154112 w 5986462"/>
              <a:gd name="connsiteY3" fmla="*/ 3035300 h 3035300"/>
              <a:gd name="connsiteX4" fmla="*/ 0 w 5986462"/>
              <a:gd name="connsiteY4" fmla="*/ 996850 h 3035300"/>
              <a:gd name="connsiteX5" fmla="*/ 569118 w 5986462"/>
              <a:gd name="connsiteY5" fmla="*/ 0 h 303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86462" h="3035300">
                <a:moveTo>
                  <a:pt x="569118" y="0"/>
                </a:moveTo>
                <a:lnTo>
                  <a:pt x="5986462" y="0"/>
                </a:lnTo>
                <a:lnTo>
                  <a:pt x="5986462" y="3035300"/>
                </a:lnTo>
                <a:lnTo>
                  <a:pt x="1154112" y="3035300"/>
                </a:lnTo>
                <a:lnTo>
                  <a:pt x="0" y="996850"/>
                </a:lnTo>
                <a:lnTo>
                  <a:pt x="569118" y="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33">
              <a:solidFill>
                <a:prstClr val="white"/>
              </a:solidFill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5644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ko-KR" sz="2500" dirty="0" smtClean="0"/>
              <a:t>1. </a:t>
            </a:r>
            <a:r>
              <a:rPr lang="en-US" altLang="ko-KR" sz="2500" dirty="0" smtClean="0"/>
              <a:t>Contents</a:t>
            </a:r>
            <a:endParaRPr lang="ko-KR" altLang="en-US" sz="2500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CF5C1B5D-748F-45FF-95C7-830D97A58FD5}"/>
              </a:ext>
            </a:extLst>
          </p:cNvPr>
          <p:cNvSpPr/>
          <p:nvPr/>
        </p:nvSpPr>
        <p:spPr>
          <a:xfrm>
            <a:off x="599897" y="1736765"/>
            <a:ext cx="565515" cy="558200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0"/>
            <a:r>
              <a:rPr lang="en-US" altLang="ko-KR" sz="1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01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1461247" y="1748115"/>
            <a:ext cx="6806453" cy="546850"/>
          </a:xfrm>
          <a:prstGeom prst="roundRect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latin typeface="+mn-ea"/>
              </a:rPr>
              <a:t>연구 윤리의 정의</a:t>
            </a:r>
            <a:endParaRPr lang="ko-KR" altLang="en-US" sz="2000" b="1" dirty="0">
              <a:latin typeface="+mn-ea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CF5C1B5D-748F-45FF-95C7-830D97A58FD5}"/>
              </a:ext>
            </a:extLst>
          </p:cNvPr>
          <p:cNvSpPr/>
          <p:nvPr/>
        </p:nvSpPr>
        <p:spPr>
          <a:xfrm>
            <a:off x="581969" y="2595798"/>
            <a:ext cx="583443" cy="577707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0"/>
            <a:r>
              <a:rPr lang="en-US" altLang="ko-KR" sz="1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02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CF5C1B5D-748F-45FF-95C7-830D97A58FD5}"/>
              </a:ext>
            </a:extLst>
          </p:cNvPr>
          <p:cNvSpPr/>
          <p:nvPr/>
        </p:nvSpPr>
        <p:spPr>
          <a:xfrm>
            <a:off x="581969" y="3443482"/>
            <a:ext cx="583444" cy="617529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0"/>
            <a:r>
              <a:rPr lang="en-US" altLang="ko-KR" sz="1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03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F5C1B5D-748F-45FF-95C7-830D97A58FD5}"/>
              </a:ext>
            </a:extLst>
          </p:cNvPr>
          <p:cNvSpPr/>
          <p:nvPr/>
        </p:nvSpPr>
        <p:spPr>
          <a:xfrm>
            <a:off x="581969" y="4291166"/>
            <a:ext cx="583444" cy="585633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0"/>
            <a:r>
              <a:rPr lang="en-US" altLang="ko-KR" sz="1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04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1461247" y="2595799"/>
            <a:ext cx="6806453" cy="577706"/>
          </a:xfrm>
          <a:prstGeom prst="roundRect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latin typeface="+mn-ea"/>
              </a:rPr>
              <a:t>연구 진실성 검증</a:t>
            </a:r>
            <a:endParaRPr lang="ko-KR" altLang="en-US" sz="2000" b="1" dirty="0">
              <a:latin typeface="+mn-ea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1461247" y="3443483"/>
            <a:ext cx="6806453" cy="617528"/>
          </a:xfrm>
          <a:prstGeom prst="roundRect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latin typeface="+mn-ea"/>
              </a:rPr>
              <a:t>연구 수행 단계별 연구 진실성 확립</a:t>
            </a:r>
            <a:endParaRPr lang="ko-KR" altLang="en-US" sz="2000" b="1" dirty="0">
              <a:latin typeface="+mn-ea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1461247" y="4291167"/>
            <a:ext cx="6806453" cy="585632"/>
          </a:xfrm>
          <a:prstGeom prst="roundRect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latin typeface="+mn-ea"/>
              </a:rPr>
              <a:t>부실 학술 활동의 특징과 대처 방안</a:t>
            </a:r>
            <a:endParaRPr lang="ko-KR" altLang="en-US" sz="20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69142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AutoShape 2"/>
          <p:cNvSpPr>
            <a:spLocks noChangeAspect="1" noChangeArrowheads="1" noTextEdit="1"/>
          </p:cNvSpPr>
          <p:nvPr/>
        </p:nvSpPr>
        <p:spPr bwMode="auto">
          <a:xfrm>
            <a:off x="1164684" y="-7669"/>
            <a:ext cx="6047194" cy="3710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2953" tIns="41476" rIns="82953" bIns="41476" numCol="1" anchor="t" anchorCtr="0" compatLnSpc="1">
            <a:prstTxWarp prst="textNoShape">
              <a:avLst/>
            </a:prstTxWarp>
          </a:bodyPr>
          <a:lstStyle/>
          <a:p>
            <a:endParaRPr lang="ko-KR" altLang="en-US" sz="1633">
              <a:solidFill>
                <a:prstClr val="black"/>
              </a:solidFill>
              <a:ea typeface="나눔고딕" panose="020D0604000000000000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16968" y="4416378"/>
            <a:ext cx="5241820" cy="67710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latinLnBrk="0">
              <a:lnSpc>
                <a:spcPct val="110000"/>
              </a:lnSpc>
            </a:pPr>
            <a:r>
              <a:rPr lang="en-US" altLang="ko-KR" sz="4000" b="1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1. </a:t>
            </a:r>
            <a:r>
              <a:rPr lang="ko-KR" altLang="en-US" sz="4000" b="1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연구 윤리란 무엇인가</a:t>
            </a:r>
            <a:endParaRPr lang="en-US" altLang="ko-KR" sz="4000" b="1" dirty="0">
              <a:solidFill>
                <a:prstClr val="black">
                  <a:lumMod val="95000"/>
                  <a:lumOff val="5000"/>
                </a:prst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2" name="자유형 12">
            <a:extLst>
              <a:ext uri="{FF2B5EF4-FFF2-40B4-BE49-F238E27FC236}">
                <a16:creationId xmlns:a16="http://schemas.microsoft.com/office/drawing/2014/main" id="{BDDFE219-86CE-42E0-95DC-CA095DF9272A}"/>
              </a:ext>
            </a:extLst>
          </p:cNvPr>
          <p:cNvSpPr/>
          <p:nvPr/>
        </p:nvSpPr>
        <p:spPr>
          <a:xfrm>
            <a:off x="4295274" y="938464"/>
            <a:ext cx="5610725" cy="2803990"/>
          </a:xfrm>
          <a:custGeom>
            <a:avLst/>
            <a:gdLst>
              <a:gd name="connsiteX0" fmla="*/ 571500 w 5981700"/>
              <a:gd name="connsiteY0" fmla="*/ 0 h 3035300"/>
              <a:gd name="connsiteX1" fmla="*/ 5981700 w 5981700"/>
              <a:gd name="connsiteY1" fmla="*/ 0 h 3035300"/>
              <a:gd name="connsiteX2" fmla="*/ 5981700 w 5981700"/>
              <a:gd name="connsiteY2" fmla="*/ 3035300 h 3035300"/>
              <a:gd name="connsiteX3" fmla="*/ 1149350 w 5981700"/>
              <a:gd name="connsiteY3" fmla="*/ 3035300 h 3035300"/>
              <a:gd name="connsiteX4" fmla="*/ 0 w 5981700"/>
              <a:gd name="connsiteY4" fmla="*/ 1016000 h 3035300"/>
              <a:gd name="connsiteX5" fmla="*/ 571500 w 5981700"/>
              <a:gd name="connsiteY5" fmla="*/ 0 h 3035300"/>
              <a:gd name="connsiteX0" fmla="*/ 578644 w 5988844"/>
              <a:gd name="connsiteY0" fmla="*/ 0 h 3035300"/>
              <a:gd name="connsiteX1" fmla="*/ 5988844 w 5988844"/>
              <a:gd name="connsiteY1" fmla="*/ 0 h 3035300"/>
              <a:gd name="connsiteX2" fmla="*/ 5988844 w 5988844"/>
              <a:gd name="connsiteY2" fmla="*/ 3035300 h 3035300"/>
              <a:gd name="connsiteX3" fmla="*/ 1156494 w 5988844"/>
              <a:gd name="connsiteY3" fmla="*/ 3035300 h 3035300"/>
              <a:gd name="connsiteX4" fmla="*/ 0 w 5988844"/>
              <a:gd name="connsiteY4" fmla="*/ 1004031 h 3035300"/>
              <a:gd name="connsiteX5" fmla="*/ 578644 w 5988844"/>
              <a:gd name="connsiteY5" fmla="*/ 0 h 3035300"/>
              <a:gd name="connsiteX0" fmla="*/ 571500 w 5988844"/>
              <a:gd name="connsiteY0" fmla="*/ 0 h 3035300"/>
              <a:gd name="connsiteX1" fmla="*/ 5988844 w 5988844"/>
              <a:gd name="connsiteY1" fmla="*/ 0 h 3035300"/>
              <a:gd name="connsiteX2" fmla="*/ 5988844 w 5988844"/>
              <a:gd name="connsiteY2" fmla="*/ 3035300 h 3035300"/>
              <a:gd name="connsiteX3" fmla="*/ 1156494 w 5988844"/>
              <a:gd name="connsiteY3" fmla="*/ 3035300 h 3035300"/>
              <a:gd name="connsiteX4" fmla="*/ 0 w 5988844"/>
              <a:gd name="connsiteY4" fmla="*/ 1004031 h 3035300"/>
              <a:gd name="connsiteX5" fmla="*/ 571500 w 5988844"/>
              <a:gd name="connsiteY5" fmla="*/ 0 h 3035300"/>
              <a:gd name="connsiteX0" fmla="*/ 547687 w 5965031"/>
              <a:gd name="connsiteY0" fmla="*/ 0 h 3035300"/>
              <a:gd name="connsiteX1" fmla="*/ 5965031 w 5965031"/>
              <a:gd name="connsiteY1" fmla="*/ 0 h 3035300"/>
              <a:gd name="connsiteX2" fmla="*/ 5965031 w 5965031"/>
              <a:gd name="connsiteY2" fmla="*/ 3035300 h 3035300"/>
              <a:gd name="connsiteX3" fmla="*/ 1132681 w 5965031"/>
              <a:gd name="connsiteY3" fmla="*/ 3035300 h 3035300"/>
              <a:gd name="connsiteX4" fmla="*/ 0 w 5965031"/>
              <a:gd name="connsiteY4" fmla="*/ 1004031 h 3035300"/>
              <a:gd name="connsiteX5" fmla="*/ 547687 w 5965031"/>
              <a:gd name="connsiteY5" fmla="*/ 0 h 3035300"/>
              <a:gd name="connsiteX0" fmla="*/ 566737 w 5984081"/>
              <a:gd name="connsiteY0" fmla="*/ 0 h 3035300"/>
              <a:gd name="connsiteX1" fmla="*/ 5984081 w 5984081"/>
              <a:gd name="connsiteY1" fmla="*/ 0 h 3035300"/>
              <a:gd name="connsiteX2" fmla="*/ 5984081 w 5984081"/>
              <a:gd name="connsiteY2" fmla="*/ 3035300 h 3035300"/>
              <a:gd name="connsiteX3" fmla="*/ 1151731 w 5984081"/>
              <a:gd name="connsiteY3" fmla="*/ 3035300 h 3035300"/>
              <a:gd name="connsiteX4" fmla="*/ 0 w 5984081"/>
              <a:gd name="connsiteY4" fmla="*/ 996850 h 3035300"/>
              <a:gd name="connsiteX5" fmla="*/ 566737 w 5984081"/>
              <a:gd name="connsiteY5" fmla="*/ 0 h 3035300"/>
              <a:gd name="connsiteX0" fmla="*/ 564356 w 5981700"/>
              <a:gd name="connsiteY0" fmla="*/ 0 h 3035300"/>
              <a:gd name="connsiteX1" fmla="*/ 5981700 w 5981700"/>
              <a:gd name="connsiteY1" fmla="*/ 0 h 3035300"/>
              <a:gd name="connsiteX2" fmla="*/ 5981700 w 5981700"/>
              <a:gd name="connsiteY2" fmla="*/ 3035300 h 3035300"/>
              <a:gd name="connsiteX3" fmla="*/ 1149350 w 5981700"/>
              <a:gd name="connsiteY3" fmla="*/ 3035300 h 3035300"/>
              <a:gd name="connsiteX4" fmla="*/ 0 w 5981700"/>
              <a:gd name="connsiteY4" fmla="*/ 1006425 h 3035300"/>
              <a:gd name="connsiteX5" fmla="*/ 564356 w 5981700"/>
              <a:gd name="connsiteY5" fmla="*/ 0 h 3035300"/>
              <a:gd name="connsiteX0" fmla="*/ 569118 w 5986462"/>
              <a:gd name="connsiteY0" fmla="*/ 0 h 3035300"/>
              <a:gd name="connsiteX1" fmla="*/ 5986462 w 5986462"/>
              <a:gd name="connsiteY1" fmla="*/ 0 h 3035300"/>
              <a:gd name="connsiteX2" fmla="*/ 5986462 w 5986462"/>
              <a:gd name="connsiteY2" fmla="*/ 3035300 h 3035300"/>
              <a:gd name="connsiteX3" fmla="*/ 1154112 w 5986462"/>
              <a:gd name="connsiteY3" fmla="*/ 3035300 h 3035300"/>
              <a:gd name="connsiteX4" fmla="*/ 0 w 5986462"/>
              <a:gd name="connsiteY4" fmla="*/ 996850 h 3035300"/>
              <a:gd name="connsiteX5" fmla="*/ 569118 w 5986462"/>
              <a:gd name="connsiteY5" fmla="*/ 0 h 303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86462" h="3035300">
                <a:moveTo>
                  <a:pt x="569118" y="0"/>
                </a:moveTo>
                <a:lnTo>
                  <a:pt x="5986462" y="0"/>
                </a:lnTo>
                <a:lnTo>
                  <a:pt x="5986462" y="3035300"/>
                </a:lnTo>
                <a:lnTo>
                  <a:pt x="1154112" y="3035300"/>
                </a:lnTo>
                <a:lnTo>
                  <a:pt x="0" y="996850"/>
                </a:lnTo>
                <a:lnTo>
                  <a:pt x="569118" y="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261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 smtClean="0"/>
              <a:t>1-1. </a:t>
            </a:r>
            <a:r>
              <a:rPr lang="ko-KR" altLang="en-US" dirty="0" smtClean="0"/>
              <a:t>연구 윤리의 정의 및 연구 진실성</a:t>
            </a:r>
            <a:endParaRPr lang="ko-KR" altLang="en-US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CF5C1B5D-748F-45FF-95C7-830D97A58FD5}"/>
              </a:ext>
            </a:extLst>
          </p:cNvPr>
          <p:cNvSpPr/>
          <p:nvPr/>
        </p:nvSpPr>
        <p:spPr>
          <a:xfrm>
            <a:off x="250277" y="1071027"/>
            <a:ext cx="1103394" cy="480681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0"/>
            <a:r>
              <a:rPr lang="ko-KR" altLang="en-US" sz="1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정의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1488142" y="1071027"/>
            <a:ext cx="8139952" cy="480681"/>
          </a:xfrm>
          <a:prstGeom prst="roundRect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n-ea"/>
              </a:rPr>
              <a:t>연구자가 연구 수행의 전 과정을 알고 실천해야 할 가치나 규범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CF5C1B5D-748F-45FF-95C7-830D97A58FD5}"/>
              </a:ext>
            </a:extLst>
          </p:cNvPr>
          <p:cNvSpPr/>
          <p:nvPr/>
        </p:nvSpPr>
        <p:spPr>
          <a:xfrm>
            <a:off x="250276" y="1642965"/>
            <a:ext cx="1103395" cy="616140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0"/>
            <a:r>
              <a:rPr lang="ko-KR" altLang="en-US" sz="1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연구진실성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1488142" y="1642965"/>
            <a:ext cx="8139952" cy="616140"/>
          </a:xfrm>
          <a:prstGeom prst="roundRect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ko-KR" altLang="en-US" sz="1400" b="1" dirty="0" smtClean="0">
                <a:latin typeface="+mn-ea"/>
              </a:rPr>
              <a:t>연구의 전 과정</a:t>
            </a:r>
            <a:r>
              <a:rPr lang="en-US" altLang="ko-KR" sz="1400" b="1" dirty="0" smtClean="0">
                <a:latin typeface="+mn-ea"/>
              </a:rPr>
              <a:t>(</a:t>
            </a:r>
            <a:r>
              <a:rPr lang="ko-KR" altLang="en-US" sz="1400" b="1" dirty="0" smtClean="0">
                <a:latin typeface="+mn-ea"/>
              </a:rPr>
              <a:t>제안</a:t>
            </a:r>
            <a:r>
              <a:rPr lang="en-US" altLang="ko-KR" sz="1400" b="1" dirty="0" smtClean="0">
                <a:latin typeface="+mn-ea"/>
              </a:rPr>
              <a:t>, </a:t>
            </a:r>
            <a:r>
              <a:rPr lang="ko-KR" altLang="en-US" sz="1400" b="1" dirty="0" smtClean="0">
                <a:latin typeface="+mn-ea"/>
              </a:rPr>
              <a:t>계획</a:t>
            </a:r>
            <a:r>
              <a:rPr lang="en-US" altLang="ko-KR" sz="1400" b="1" dirty="0" smtClean="0">
                <a:latin typeface="+mn-ea"/>
              </a:rPr>
              <a:t>, </a:t>
            </a:r>
            <a:r>
              <a:rPr lang="ko-KR" altLang="en-US" sz="1400" b="1" dirty="0" smtClean="0">
                <a:latin typeface="+mn-ea"/>
              </a:rPr>
              <a:t>수행</a:t>
            </a:r>
            <a:r>
              <a:rPr lang="en-US" altLang="ko-KR" sz="1400" b="1" dirty="0" smtClean="0">
                <a:latin typeface="+mn-ea"/>
              </a:rPr>
              <a:t>, </a:t>
            </a:r>
            <a:r>
              <a:rPr lang="ko-KR" altLang="en-US" sz="1400" b="1" dirty="0" smtClean="0">
                <a:latin typeface="+mn-ea"/>
              </a:rPr>
              <a:t>보고</a:t>
            </a:r>
            <a:r>
              <a:rPr lang="en-US" altLang="ko-KR" sz="1400" b="1" dirty="0" smtClean="0">
                <a:latin typeface="+mn-ea"/>
              </a:rPr>
              <a:t>, </a:t>
            </a:r>
            <a:r>
              <a:rPr lang="ko-KR" altLang="en-US" sz="1400" b="1" dirty="0" smtClean="0">
                <a:latin typeface="+mn-ea"/>
              </a:rPr>
              <a:t>검토</a:t>
            </a:r>
            <a:r>
              <a:rPr lang="en-US" altLang="ko-KR" sz="1400" b="1" dirty="0" smtClean="0">
                <a:latin typeface="+mn-ea"/>
              </a:rPr>
              <a:t>, </a:t>
            </a:r>
            <a:r>
              <a:rPr lang="ko-KR" altLang="en-US" sz="1400" b="1" dirty="0" smtClean="0">
                <a:latin typeface="+mn-ea"/>
              </a:rPr>
              <a:t>확산 등</a:t>
            </a:r>
            <a:r>
              <a:rPr lang="en-US" altLang="ko-KR" sz="1400" b="1" dirty="0" smtClean="0">
                <a:latin typeface="+mn-ea"/>
              </a:rPr>
              <a:t>)</a:t>
            </a:r>
            <a:r>
              <a:rPr lang="ko-KR" altLang="en-US" sz="1400" b="1" dirty="0" smtClean="0">
                <a:latin typeface="+mn-ea"/>
              </a:rPr>
              <a:t>에서 연구의 핵심가치인 </a:t>
            </a:r>
            <a:r>
              <a:rPr lang="en-US" altLang="ko-KR" sz="1400" b="1" dirty="0" smtClean="0">
                <a:latin typeface="+mn-ea"/>
              </a:rPr>
              <a:t>1)</a:t>
            </a:r>
            <a:r>
              <a:rPr lang="ko-KR" altLang="en-US" sz="1400" b="1" dirty="0" smtClean="0">
                <a:latin typeface="+mn-ea"/>
              </a:rPr>
              <a:t>객관성</a:t>
            </a:r>
            <a:r>
              <a:rPr lang="en-US" altLang="ko-KR" sz="1400" b="1" dirty="0" smtClean="0">
                <a:latin typeface="+mn-ea"/>
              </a:rPr>
              <a:t>, 2)</a:t>
            </a:r>
            <a:r>
              <a:rPr lang="ko-KR" altLang="en-US" sz="1400" b="1" dirty="0" smtClean="0">
                <a:latin typeface="+mn-ea"/>
              </a:rPr>
              <a:t>정직성</a:t>
            </a:r>
            <a:r>
              <a:rPr lang="en-US" altLang="ko-KR" sz="1400" b="1" dirty="0" smtClean="0">
                <a:latin typeface="+mn-ea"/>
              </a:rPr>
              <a:t>, 3)</a:t>
            </a:r>
            <a:r>
              <a:rPr lang="ko-KR" altLang="en-US" sz="1400" b="1" dirty="0" smtClean="0">
                <a:latin typeface="+mn-ea"/>
              </a:rPr>
              <a:t>개방성</a:t>
            </a:r>
            <a:r>
              <a:rPr lang="en-US" altLang="ko-KR" sz="1400" b="1" dirty="0" smtClean="0">
                <a:latin typeface="+mn-ea"/>
              </a:rPr>
              <a:t>, 4)</a:t>
            </a:r>
            <a:r>
              <a:rPr lang="ko-KR" altLang="en-US" sz="1400" b="1" dirty="0" smtClean="0">
                <a:latin typeface="+mn-ea"/>
              </a:rPr>
              <a:t>공정성</a:t>
            </a:r>
            <a:r>
              <a:rPr lang="en-US" altLang="ko-KR" sz="1400" b="1" dirty="0" smtClean="0">
                <a:latin typeface="+mn-ea"/>
              </a:rPr>
              <a:t>, 5)</a:t>
            </a:r>
            <a:r>
              <a:rPr lang="ko-KR" altLang="en-US" sz="1400" b="1" dirty="0" err="1" smtClean="0">
                <a:latin typeface="+mn-ea"/>
              </a:rPr>
              <a:t>책무성</a:t>
            </a:r>
            <a:r>
              <a:rPr lang="en-US" altLang="ko-KR" sz="1400" b="1" dirty="0" smtClean="0">
                <a:latin typeface="+mn-ea"/>
              </a:rPr>
              <a:t> </a:t>
            </a:r>
            <a:r>
              <a:rPr lang="ko-KR" altLang="en-US" sz="1400" b="1" dirty="0" smtClean="0">
                <a:latin typeface="+mn-ea"/>
              </a:rPr>
              <a:t>관리 등을 지켜 나가는 것을 의미</a:t>
            </a:r>
            <a:endParaRPr lang="ko-KR" altLang="en-US" sz="1400" b="1" dirty="0">
              <a:latin typeface="+mn-ea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8142" y="2447366"/>
            <a:ext cx="8139952" cy="3989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718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 smtClean="0"/>
              <a:t>1-2. </a:t>
            </a:r>
            <a:r>
              <a:rPr lang="ko-KR" altLang="en-US" dirty="0" smtClean="0"/>
              <a:t>연구 부정행위</a:t>
            </a:r>
            <a:endParaRPr lang="ko-KR" altLang="en-US" dirty="0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250277" y="932481"/>
            <a:ext cx="9377817" cy="757773"/>
          </a:xfrm>
          <a:prstGeom prst="roundRect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ko-KR" altLang="en-US" sz="1400" b="1" dirty="0" smtClean="0">
                <a:latin typeface="+mn-ea"/>
              </a:rPr>
              <a:t> 연구진실성을 직접적으로 저해하는 위조</a:t>
            </a:r>
            <a:r>
              <a:rPr lang="ko-KR" altLang="en-US" sz="1400" b="1" dirty="0" smtClean="0">
                <a:latin typeface="HyhwpEQ" panose="02030600000101010101" pitchFamily="18" charset="-127"/>
                <a:ea typeface="HyhwpEQ" panose="02030600000101010101" pitchFamily="18" charset="-127"/>
              </a:rPr>
              <a:t>⋅</a:t>
            </a:r>
            <a:r>
              <a:rPr lang="en-US" altLang="ko-KR" sz="1400" b="1" dirty="0" smtClean="0">
                <a:latin typeface="+mn-ea"/>
              </a:rPr>
              <a:t> </a:t>
            </a:r>
            <a:r>
              <a:rPr lang="ko-KR" altLang="en-US" sz="1400" b="1" dirty="0" smtClean="0">
                <a:latin typeface="+mn-ea"/>
              </a:rPr>
              <a:t>변조</a:t>
            </a:r>
            <a:r>
              <a:rPr lang="ko-KR" altLang="en-US" sz="1400" b="1" dirty="0">
                <a:latin typeface="HyhwpEQ" panose="02030600000101010101" pitchFamily="18" charset="-127"/>
                <a:ea typeface="HyhwpEQ" panose="02030600000101010101" pitchFamily="18" charset="-127"/>
              </a:rPr>
              <a:t> ⋅</a:t>
            </a:r>
            <a:r>
              <a:rPr lang="en-US" altLang="ko-KR" sz="1400" b="1" dirty="0" smtClean="0">
                <a:latin typeface="+mn-ea"/>
              </a:rPr>
              <a:t> </a:t>
            </a:r>
            <a:r>
              <a:rPr lang="ko-KR" altLang="en-US" sz="1400" b="1" dirty="0" smtClean="0">
                <a:latin typeface="+mn-ea"/>
              </a:rPr>
              <a:t>표절</a:t>
            </a:r>
            <a:r>
              <a:rPr lang="en-US" altLang="ko-KR" sz="1400" b="1" dirty="0" smtClean="0">
                <a:latin typeface="+mn-ea"/>
              </a:rPr>
              <a:t>, </a:t>
            </a:r>
            <a:r>
              <a:rPr lang="ko-KR" altLang="en-US" sz="1400" b="1" dirty="0" smtClean="0">
                <a:latin typeface="+mn-ea"/>
              </a:rPr>
              <a:t>부당한 저자 표기</a:t>
            </a:r>
            <a:r>
              <a:rPr lang="en-US" altLang="ko-KR" sz="1400" b="1" dirty="0" smtClean="0">
                <a:latin typeface="+mn-ea"/>
              </a:rPr>
              <a:t>, </a:t>
            </a:r>
            <a:r>
              <a:rPr lang="ko-KR" altLang="en-US" sz="1400" b="1" dirty="0" smtClean="0">
                <a:latin typeface="+mn-ea"/>
              </a:rPr>
              <a:t>부당한 중복게재</a:t>
            </a:r>
            <a:r>
              <a:rPr lang="en-US" altLang="ko-KR" sz="1400" b="1" dirty="0" smtClean="0">
                <a:latin typeface="+mn-ea"/>
              </a:rPr>
              <a:t>, </a:t>
            </a:r>
            <a:r>
              <a:rPr lang="ko-KR" altLang="en-US" sz="1400" b="1" dirty="0" smtClean="0">
                <a:latin typeface="+mn-ea"/>
              </a:rPr>
              <a:t>부정행위 조사를 방해하거나 제보자에게 </a:t>
            </a:r>
            <a:r>
              <a:rPr lang="ko-KR" altLang="en-US" sz="1400" b="1" dirty="0" err="1" smtClean="0">
                <a:latin typeface="+mn-ea"/>
              </a:rPr>
              <a:t>위해를</a:t>
            </a:r>
            <a:r>
              <a:rPr lang="ko-KR" altLang="en-US" sz="1400" b="1" dirty="0" smtClean="0">
                <a:latin typeface="+mn-ea"/>
              </a:rPr>
              <a:t> 가하는 행위</a:t>
            </a:r>
            <a:r>
              <a:rPr lang="en-US" altLang="ko-KR" sz="1400" b="1" dirty="0" smtClean="0">
                <a:latin typeface="+mn-ea"/>
              </a:rPr>
              <a:t>, </a:t>
            </a:r>
            <a:r>
              <a:rPr lang="ko-KR" altLang="en-US" sz="1400" b="1" dirty="0" smtClean="0">
                <a:latin typeface="+mn-ea"/>
              </a:rPr>
              <a:t>각 학문분야에서 통상적으로 용인되는 범위를 심각하게 벗어난 행위 등으로 규정 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37129" y="2449409"/>
            <a:ext cx="8355107" cy="30777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latin typeface="+mn-ea"/>
              </a:rPr>
              <a:t>연구수행 전 과정에서 존재하지 않는 데이터 또는 결과 등을 거짓으로 만들거나 기록한 사실이 없는가</a:t>
            </a:r>
            <a:r>
              <a:rPr lang="en-US" altLang="ko-KR" sz="1400" b="1" dirty="0" smtClean="0">
                <a:latin typeface="+mn-ea"/>
              </a:rPr>
              <a:t>?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F5C1B5D-748F-45FF-95C7-830D97A58FD5}"/>
              </a:ext>
            </a:extLst>
          </p:cNvPr>
          <p:cNvSpPr/>
          <p:nvPr/>
        </p:nvSpPr>
        <p:spPr>
          <a:xfrm>
            <a:off x="250277" y="2448243"/>
            <a:ext cx="825488" cy="313618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0"/>
            <a:r>
              <a:rPr lang="ko-KR" altLang="en-US" sz="1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위조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CF5C1B5D-748F-45FF-95C7-830D97A58FD5}"/>
              </a:ext>
            </a:extLst>
          </p:cNvPr>
          <p:cNvSpPr/>
          <p:nvPr/>
        </p:nvSpPr>
        <p:spPr>
          <a:xfrm>
            <a:off x="250277" y="2955810"/>
            <a:ext cx="825488" cy="323887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0"/>
            <a:r>
              <a:rPr lang="ko-KR" altLang="en-US" sz="1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변조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237130" y="2980376"/>
            <a:ext cx="8355106" cy="29238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300" b="1" dirty="0" smtClean="0">
                <a:latin typeface="+mn-ea"/>
              </a:rPr>
              <a:t>연구수행 과정에서 데이터 또는 결과 등을 임의적으로 사실과 다르게 변형</a:t>
            </a:r>
            <a:r>
              <a:rPr lang="en-US" altLang="ko-KR" sz="1300" b="1" dirty="0" smtClean="0">
                <a:latin typeface="+mn-ea"/>
              </a:rPr>
              <a:t>, </a:t>
            </a:r>
            <a:r>
              <a:rPr lang="ko-KR" altLang="en-US" sz="1300" b="1" dirty="0" smtClean="0">
                <a:latin typeface="+mn-ea"/>
              </a:rPr>
              <a:t>삭제</a:t>
            </a:r>
            <a:r>
              <a:rPr lang="en-US" altLang="ko-KR" sz="1300" b="1" dirty="0" smtClean="0">
                <a:latin typeface="+mn-ea"/>
              </a:rPr>
              <a:t>, </a:t>
            </a:r>
            <a:r>
              <a:rPr lang="ko-KR" altLang="en-US" sz="1300" b="1" dirty="0" smtClean="0">
                <a:latin typeface="+mn-ea"/>
              </a:rPr>
              <a:t>왜곡하여 기록한 사실이 없는가</a:t>
            </a:r>
            <a:r>
              <a:rPr lang="en-US" altLang="ko-KR" sz="1300" b="1" dirty="0" smtClean="0">
                <a:latin typeface="+mn-ea"/>
              </a:rPr>
              <a:t>?</a:t>
            </a:r>
            <a:endParaRPr lang="ko-KR" altLang="en-US" sz="1300" b="1" dirty="0">
              <a:latin typeface="+mn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55059" y="3477233"/>
            <a:ext cx="8337177" cy="30777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latin typeface="+mn-ea"/>
              </a:rPr>
              <a:t>이미 발표된 타인의 독창적인 아이디어나 연구성과물을 활용하면서 출처를 정확하게 표기하였는가</a:t>
            </a:r>
            <a:r>
              <a:rPr lang="en-US" altLang="ko-KR" sz="1400" b="1" dirty="0" smtClean="0">
                <a:latin typeface="+mn-ea"/>
              </a:rPr>
              <a:t>?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F5C1B5D-748F-45FF-95C7-830D97A58FD5}"/>
              </a:ext>
            </a:extLst>
          </p:cNvPr>
          <p:cNvSpPr/>
          <p:nvPr/>
        </p:nvSpPr>
        <p:spPr>
          <a:xfrm>
            <a:off x="250277" y="3497017"/>
            <a:ext cx="825488" cy="281328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0"/>
            <a:r>
              <a:rPr lang="ko-KR" altLang="en-US" sz="1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표절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F5C1B5D-748F-45FF-95C7-830D97A58FD5}"/>
              </a:ext>
            </a:extLst>
          </p:cNvPr>
          <p:cNvSpPr/>
          <p:nvPr/>
        </p:nvSpPr>
        <p:spPr>
          <a:xfrm>
            <a:off x="250277" y="3995665"/>
            <a:ext cx="825488" cy="517529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0"/>
            <a:r>
              <a:rPr lang="ko-KR" altLang="en-US" sz="12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부당한</a:t>
            </a:r>
            <a:endParaRPr lang="en-US" altLang="ko-KR" sz="1200" b="1" dirty="0" smtClean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 latinLnBrk="0"/>
            <a:r>
              <a:rPr lang="ko-KR" altLang="en-US" sz="12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저자 표기</a:t>
            </a:r>
            <a:endParaRPr lang="ko-KR" altLang="en-US" sz="12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255059" y="3992819"/>
            <a:ext cx="8337177" cy="52322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latin typeface="+mn-ea"/>
              </a:rPr>
              <a:t>연구에 지적 기여를 한 연구자에게 저자의 자격을 부여하였는가</a:t>
            </a:r>
            <a:r>
              <a:rPr lang="en-US" altLang="ko-KR" sz="1400" b="1" dirty="0" smtClean="0">
                <a:latin typeface="+mn-ea"/>
              </a:rPr>
              <a:t>?</a:t>
            </a:r>
          </a:p>
          <a:p>
            <a:r>
              <a:rPr lang="ko-KR" altLang="en-US" sz="1400" b="1" dirty="0" smtClean="0">
                <a:latin typeface="+mn-ea"/>
              </a:rPr>
              <a:t>연구에 지적 기여를 하지 않은 연구자에게는 저자의 자격을 제외하였는가</a:t>
            </a:r>
            <a:r>
              <a:rPr lang="en-US" altLang="ko-KR" sz="1400" b="1" dirty="0" smtClean="0">
                <a:latin typeface="+mn-ea"/>
              </a:rPr>
              <a:t>?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55059" y="4738893"/>
            <a:ext cx="8337177" cy="73866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latin typeface="+mn-ea"/>
              </a:rPr>
              <a:t>자신의 이전 저작물을 여러 번 활용하면서 모든 인용 부분들에 대해 정확하게 출처 표기를 하였는가</a:t>
            </a:r>
            <a:r>
              <a:rPr lang="en-US" altLang="ko-KR" sz="1400" b="1" dirty="0" smtClean="0">
                <a:latin typeface="+mn-ea"/>
              </a:rPr>
              <a:t>?</a:t>
            </a:r>
          </a:p>
          <a:p>
            <a:r>
              <a:rPr lang="ko-KR" altLang="en-US" sz="1400" b="1" dirty="0" smtClean="0">
                <a:latin typeface="+mn-ea"/>
              </a:rPr>
              <a:t>자신의 이전 저작물을 활용하면서 출처 표기를 제대로 했으나 인용된 양 또는 질이 해당 학문 분야에서 인정하는 범위 이내라고 확신할 수 있는가</a:t>
            </a:r>
            <a:r>
              <a:rPr lang="en-US" altLang="ko-KR" sz="1400" b="1" dirty="0" smtClean="0">
                <a:latin typeface="+mn-ea"/>
              </a:rPr>
              <a:t>?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CF5C1B5D-748F-45FF-95C7-830D97A58FD5}"/>
              </a:ext>
            </a:extLst>
          </p:cNvPr>
          <p:cNvSpPr/>
          <p:nvPr/>
        </p:nvSpPr>
        <p:spPr>
          <a:xfrm>
            <a:off x="250277" y="4730514"/>
            <a:ext cx="825488" cy="747043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0"/>
            <a:r>
              <a:rPr lang="ko-KR" altLang="en-US" sz="12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부당한</a:t>
            </a:r>
            <a:endParaRPr lang="en-US" altLang="ko-KR" sz="1200" b="1" dirty="0" smtClean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 latinLnBrk="0"/>
            <a:r>
              <a:rPr lang="ko-KR" altLang="en-US" sz="12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중복게재</a:t>
            </a:r>
            <a:endParaRPr lang="ko-KR" altLang="en-US" sz="12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255059" y="5687639"/>
            <a:ext cx="8337177" cy="52322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latin typeface="+mn-ea"/>
              </a:rPr>
              <a:t>본인 또는 타인에 대한 연구부정행위 조사를 고의로 방해하는 일이 없었는가</a:t>
            </a:r>
            <a:r>
              <a:rPr lang="en-US" altLang="ko-KR" sz="1400" b="1" dirty="0" smtClean="0">
                <a:latin typeface="+mn-ea"/>
              </a:rPr>
              <a:t>?</a:t>
            </a:r>
          </a:p>
          <a:p>
            <a:r>
              <a:rPr lang="ko-KR" altLang="en-US" sz="1400" b="1" dirty="0" smtClean="0">
                <a:latin typeface="+mn-ea"/>
              </a:rPr>
              <a:t>제보자 또는 피조사자에게 </a:t>
            </a:r>
            <a:r>
              <a:rPr lang="ko-KR" altLang="en-US" sz="1400" b="1" dirty="0" err="1" smtClean="0">
                <a:latin typeface="+mn-ea"/>
              </a:rPr>
              <a:t>위해를</a:t>
            </a:r>
            <a:r>
              <a:rPr lang="ko-KR" altLang="en-US" sz="1400" b="1" dirty="0" smtClean="0">
                <a:latin typeface="+mn-ea"/>
              </a:rPr>
              <a:t> 가하는 일이 없었는가</a:t>
            </a:r>
            <a:r>
              <a:rPr lang="en-US" altLang="ko-KR" sz="1400" b="1" dirty="0" smtClean="0">
                <a:latin typeface="+mn-ea"/>
              </a:rPr>
              <a:t>?</a:t>
            </a: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CF5C1B5D-748F-45FF-95C7-830D97A58FD5}"/>
              </a:ext>
            </a:extLst>
          </p:cNvPr>
          <p:cNvSpPr/>
          <p:nvPr/>
        </p:nvSpPr>
        <p:spPr>
          <a:xfrm>
            <a:off x="250277" y="5693330"/>
            <a:ext cx="825488" cy="517530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0"/>
            <a:r>
              <a:rPr lang="ko-KR" altLang="en-US" sz="10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연구</a:t>
            </a:r>
            <a:endParaRPr lang="en-US" altLang="ko-KR" sz="1000" b="1" dirty="0" smtClean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 latinLnBrk="0"/>
            <a:r>
              <a:rPr lang="ko-KR" altLang="en-US" sz="10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부정행위</a:t>
            </a:r>
            <a:endParaRPr lang="en-US" altLang="ko-KR" sz="1000" b="1" dirty="0" smtClean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 latinLnBrk="0"/>
            <a:r>
              <a:rPr lang="ko-KR" altLang="en-US" sz="10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조사방해</a:t>
            </a:r>
            <a:endParaRPr lang="ko-KR" altLang="en-US" sz="10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CF5C1B5D-748F-45FF-95C7-830D97A58FD5}"/>
              </a:ext>
            </a:extLst>
          </p:cNvPr>
          <p:cNvSpPr/>
          <p:nvPr/>
        </p:nvSpPr>
        <p:spPr>
          <a:xfrm>
            <a:off x="250276" y="1930598"/>
            <a:ext cx="9377817" cy="388424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 latinLnBrk="0"/>
            <a:r>
              <a:rPr lang="en-US" altLang="ko-KR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☞ </a:t>
            </a:r>
            <a:r>
              <a:rPr lang="ko-KR" altLang="en-US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연구부정행위 자가 체크리스트</a:t>
            </a:r>
            <a:endParaRPr lang="ko-KR" altLang="en-US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09336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AutoShape 2"/>
          <p:cNvSpPr>
            <a:spLocks noChangeAspect="1" noChangeArrowheads="1" noTextEdit="1"/>
          </p:cNvSpPr>
          <p:nvPr/>
        </p:nvSpPr>
        <p:spPr bwMode="auto">
          <a:xfrm>
            <a:off x="1164684" y="-7669"/>
            <a:ext cx="6047194" cy="3710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2953" tIns="41476" rIns="82953" bIns="41476" numCol="1" anchor="t" anchorCtr="0" compatLnSpc="1">
            <a:prstTxWarp prst="textNoShape">
              <a:avLst/>
            </a:prstTxWarp>
          </a:bodyPr>
          <a:lstStyle/>
          <a:p>
            <a:endParaRPr lang="ko-KR" altLang="en-US" sz="1633">
              <a:solidFill>
                <a:prstClr val="black"/>
              </a:solidFill>
              <a:ea typeface="나눔고딕" panose="020D0604000000000000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16968" y="4416378"/>
            <a:ext cx="4276812" cy="67710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latinLnBrk="0">
              <a:lnSpc>
                <a:spcPct val="110000"/>
              </a:lnSpc>
            </a:pPr>
            <a:r>
              <a:rPr lang="en-US" altLang="ko-KR" sz="4000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</a:t>
            </a:r>
            <a:r>
              <a:rPr lang="en-US" altLang="ko-KR" sz="4000" b="1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 </a:t>
            </a:r>
            <a:r>
              <a:rPr lang="ko-KR" altLang="en-US" sz="4000" b="1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연구진실성 검증</a:t>
            </a:r>
            <a:r>
              <a:rPr lang="en-US" altLang="ko-KR" sz="4000" b="1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endParaRPr lang="en-US" altLang="ko-KR" sz="4000" b="1" dirty="0">
              <a:solidFill>
                <a:prstClr val="black">
                  <a:lumMod val="95000"/>
                  <a:lumOff val="5000"/>
                </a:prst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2" name="자유형 12">
            <a:extLst>
              <a:ext uri="{FF2B5EF4-FFF2-40B4-BE49-F238E27FC236}">
                <a16:creationId xmlns:a16="http://schemas.microsoft.com/office/drawing/2014/main" id="{BDDFE219-86CE-42E0-95DC-CA095DF9272A}"/>
              </a:ext>
            </a:extLst>
          </p:cNvPr>
          <p:cNvSpPr/>
          <p:nvPr/>
        </p:nvSpPr>
        <p:spPr>
          <a:xfrm>
            <a:off x="4295274" y="938464"/>
            <a:ext cx="5610725" cy="2803990"/>
          </a:xfrm>
          <a:custGeom>
            <a:avLst/>
            <a:gdLst>
              <a:gd name="connsiteX0" fmla="*/ 571500 w 5981700"/>
              <a:gd name="connsiteY0" fmla="*/ 0 h 3035300"/>
              <a:gd name="connsiteX1" fmla="*/ 5981700 w 5981700"/>
              <a:gd name="connsiteY1" fmla="*/ 0 h 3035300"/>
              <a:gd name="connsiteX2" fmla="*/ 5981700 w 5981700"/>
              <a:gd name="connsiteY2" fmla="*/ 3035300 h 3035300"/>
              <a:gd name="connsiteX3" fmla="*/ 1149350 w 5981700"/>
              <a:gd name="connsiteY3" fmla="*/ 3035300 h 3035300"/>
              <a:gd name="connsiteX4" fmla="*/ 0 w 5981700"/>
              <a:gd name="connsiteY4" fmla="*/ 1016000 h 3035300"/>
              <a:gd name="connsiteX5" fmla="*/ 571500 w 5981700"/>
              <a:gd name="connsiteY5" fmla="*/ 0 h 3035300"/>
              <a:gd name="connsiteX0" fmla="*/ 578644 w 5988844"/>
              <a:gd name="connsiteY0" fmla="*/ 0 h 3035300"/>
              <a:gd name="connsiteX1" fmla="*/ 5988844 w 5988844"/>
              <a:gd name="connsiteY1" fmla="*/ 0 h 3035300"/>
              <a:gd name="connsiteX2" fmla="*/ 5988844 w 5988844"/>
              <a:gd name="connsiteY2" fmla="*/ 3035300 h 3035300"/>
              <a:gd name="connsiteX3" fmla="*/ 1156494 w 5988844"/>
              <a:gd name="connsiteY3" fmla="*/ 3035300 h 3035300"/>
              <a:gd name="connsiteX4" fmla="*/ 0 w 5988844"/>
              <a:gd name="connsiteY4" fmla="*/ 1004031 h 3035300"/>
              <a:gd name="connsiteX5" fmla="*/ 578644 w 5988844"/>
              <a:gd name="connsiteY5" fmla="*/ 0 h 3035300"/>
              <a:gd name="connsiteX0" fmla="*/ 571500 w 5988844"/>
              <a:gd name="connsiteY0" fmla="*/ 0 h 3035300"/>
              <a:gd name="connsiteX1" fmla="*/ 5988844 w 5988844"/>
              <a:gd name="connsiteY1" fmla="*/ 0 h 3035300"/>
              <a:gd name="connsiteX2" fmla="*/ 5988844 w 5988844"/>
              <a:gd name="connsiteY2" fmla="*/ 3035300 h 3035300"/>
              <a:gd name="connsiteX3" fmla="*/ 1156494 w 5988844"/>
              <a:gd name="connsiteY3" fmla="*/ 3035300 h 3035300"/>
              <a:gd name="connsiteX4" fmla="*/ 0 w 5988844"/>
              <a:gd name="connsiteY4" fmla="*/ 1004031 h 3035300"/>
              <a:gd name="connsiteX5" fmla="*/ 571500 w 5988844"/>
              <a:gd name="connsiteY5" fmla="*/ 0 h 3035300"/>
              <a:gd name="connsiteX0" fmla="*/ 547687 w 5965031"/>
              <a:gd name="connsiteY0" fmla="*/ 0 h 3035300"/>
              <a:gd name="connsiteX1" fmla="*/ 5965031 w 5965031"/>
              <a:gd name="connsiteY1" fmla="*/ 0 h 3035300"/>
              <a:gd name="connsiteX2" fmla="*/ 5965031 w 5965031"/>
              <a:gd name="connsiteY2" fmla="*/ 3035300 h 3035300"/>
              <a:gd name="connsiteX3" fmla="*/ 1132681 w 5965031"/>
              <a:gd name="connsiteY3" fmla="*/ 3035300 h 3035300"/>
              <a:gd name="connsiteX4" fmla="*/ 0 w 5965031"/>
              <a:gd name="connsiteY4" fmla="*/ 1004031 h 3035300"/>
              <a:gd name="connsiteX5" fmla="*/ 547687 w 5965031"/>
              <a:gd name="connsiteY5" fmla="*/ 0 h 3035300"/>
              <a:gd name="connsiteX0" fmla="*/ 566737 w 5984081"/>
              <a:gd name="connsiteY0" fmla="*/ 0 h 3035300"/>
              <a:gd name="connsiteX1" fmla="*/ 5984081 w 5984081"/>
              <a:gd name="connsiteY1" fmla="*/ 0 h 3035300"/>
              <a:gd name="connsiteX2" fmla="*/ 5984081 w 5984081"/>
              <a:gd name="connsiteY2" fmla="*/ 3035300 h 3035300"/>
              <a:gd name="connsiteX3" fmla="*/ 1151731 w 5984081"/>
              <a:gd name="connsiteY3" fmla="*/ 3035300 h 3035300"/>
              <a:gd name="connsiteX4" fmla="*/ 0 w 5984081"/>
              <a:gd name="connsiteY4" fmla="*/ 996850 h 3035300"/>
              <a:gd name="connsiteX5" fmla="*/ 566737 w 5984081"/>
              <a:gd name="connsiteY5" fmla="*/ 0 h 3035300"/>
              <a:gd name="connsiteX0" fmla="*/ 564356 w 5981700"/>
              <a:gd name="connsiteY0" fmla="*/ 0 h 3035300"/>
              <a:gd name="connsiteX1" fmla="*/ 5981700 w 5981700"/>
              <a:gd name="connsiteY1" fmla="*/ 0 h 3035300"/>
              <a:gd name="connsiteX2" fmla="*/ 5981700 w 5981700"/>
              <a:gd name="connsiteY2" fmla="*/ 3035300 h 3035300"/>
              <a:gd name="connsiteX3" fmla="*/ 1149350 w 5981700"/>
              <a:gd name="connsiteY3" fmla="*/ 3035300 h 3035300"/>
              <a:gd name="connsiteX4" fmla="*/ 0 w 5981700"/>
              <a:gd name="connsiteY4" fmla="*/ 1006425 h 3035300"/>
              <a:gd name="connsiteX5" fmla="*/ 564356 w 5981700"/>
              <a:gd name="connsiteY5" fmla="*/ 0 h 3035300"/>
              <a:gd name="connsiteX0" fmla="*/ 569118 w 5986462"/>
              <a:gd name="connsiteY0" fmla="*/ 0 h 3035300"/>
              <a:gd name="connsiteX1" fmla="*/ 5986462 w 5986462"/>
              <a:gd name="connsiteY1" fmla="*/ 0 h 3035300"/>
              <a:gd name="connsiteX2" fmla="*/ 5986462 w 5986462"/>
              <a:gd name="connsiteY2" fmla="*/ 3035300 h 3035300"/>
              <a:gd name="connsiteX3" fmla="*/ 1154112 w 5986462"/>
              <a:gd name="connsiteY3" fmla="*/ 3035300 h 3035300"/>
              <a:gd name="connsiteX4" fmla="*/ 0 w 5986462"/>
              <a:gd name="connsiteY4" fmla="*/ 996850 h 3035300"/>
              <a:gd name="connsiteX5" fmla="*/ 569118 w 5986462"/>
              <a:gd name="connsiteY5" fmla="*/ 0 h 303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86462" h="3035300">
                <a:moveTo>
                  <a:pt x="569118" y="0"/>
                </a:moveTo>
                <a:lnTo>
                  <a:pt x="5986462" y="0"/>
                </a:lnTo>
                <a:lnTo>
                  <a:pt x="5986462" y="3035300"/>
                </a:lnTo>
                <a:lnTo>
                  <a:pt x="1154112" y="3035300"/>
                </a:lnTo>
                <a:lnTo>
                  <a:pt x="0" y="996850"/>
                </a:lnTo>
                <a:lnTo>
                  <a:pt x="569118" y="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641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 smtClean="0"/>
              <a:t>2-1. </a:t>
            </a:r>
            <a:r>
              <a:rPr lang="ko-KR" altLang="en-US" dirty="0" smtClean="0"/>
              <a:t>연구부정행위 검증절차</a:t>
            </a:r>
            <a:endParaRPr lang="ko-KR" altLang="en-US" dirty="0"/>
          </a:p>
        </p:txBody>
      </p:sp>
      <p:sp>
        <p:nvSpPr>
          <p:cNvPr id="18" name="사각형: 둥근 모서리 33">
            <a:extLst>
              <a:ext uri="{FF2B5EF4-FFF2-40B4-BE49-F238E27FC236}">
                <a16:creationId xmlns:a16="http://schemas.microsoft.com/office/drawing/2014/main" id="{E4321E9F-948D-4F10-AA1C-91E5EE953978}"/>
              </a:ext>
            </a:extLst>
          </p:cNvPr>
          <p:cNvSpPr/>
          <p:nvPr/>
        </p:nvSpPr>
        <p:spPr>
          <a:xfrm>
            <a:off x="705450" y="1443351"/>
            <a:ext cx="1894319" cy="813034"/>
          </a:xfrm>
          <a:prstGeom prst="roundRect">
            <a:avLst>
              <a:gd name="adj" fmla="val 50000"/>
            </a:avLst>
          </a:prstGeom>
          <a:solidFill>
            <a:srgbClr val="00206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latin typeface="+mn-ea"/>
              </a:rPr>
              <a:t>1. </a:t>
            </a:r>
            <a:r>
              <a:rPr lang="ko-KR" altLang="en-US" b="1" dirty="0" smtClean="0">
                <a:latin typeface="+mn-ea"/>
              </a:rPr>
              <a:t>제보 접수</a:t>
            </a:r>
            <a:endParaRPr lang="ko-KR" altLang="en-US" b="1" dirty="0">
              <a:latin typeface="+mn-ea"/>
            </a:endParaRPr>
          </a:p>
        </p:txBody>
      </p:sp>
      <p:sp>
        <p:nvSpPr>
          <p:cNvPr id="19" name="사각형: 둥근 모서리 33">
            <a:extLst>
              <a:ext uri="{FF2B5EF4-FFF2-40B4-BE49-F238E27FC236}">
                <a16:creationId xmlns:a16="http://schemas.microsoft.com/office/drawing/2014/main" id="{E4321E9F-948D-4F10-AA1C-91E5EE953978}"/>
              </a:ext>
            </a:extLst>
          </p:cNvPr>
          <p:cNvSpPr/>
          <p:nvPr/>
        </p:nvSpPr>
        <p:spPr>
          <a:xfrm>
            <a:off x="3605531" y="1483484"/>
            <a:ext cx="1750885" cy="794675"/>
          </a:xfrm>
          <a:prstGeom prst="roundRect">
            <a:avLst>
              <a:gd name="adj" fmla="val 50000"/>
            </a:avLst>
          </a:prstGeom>
          <a:solidFill>
            <a:srgbClr val="00206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latin typeface="+mj-ea"/>
                <a:ea typeface="+mj-ea"/>
              </a:rPr>
              <a:t>2. </a:t>
            </a:r>
            <a:r>
              <a:rPr lang="ko-KR" altLang="en-US" b="1" dirty="0" smtClean="0">
                <a:latin typeface="+mj-ea"/>
                <a:ea typeface="+mj-ea"/>
              </a:rPr>
              <a:t>예비조사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20" name="사각형: 둥근 모서리 33">
            <a:extLst>
              <a:ext uri="{FF2B5EF4-FFF2-40B4-BE49-F238E27FC236}">
                <a16:creationId xmlns:a16="http://schemas.microsoft.com/office/drawing/2014/main" id="{E4321E9F-948D-4F10-AA1C-91E5EE953978}"/>
              </a:ext>
            </a:extLst>
          </p:cNvPr>
          <p:cNvSpPr/>
          <p:nvPr/>
        </p:nvSpPr>
        <p:spPr>
          <a:xfrm>
            <a:off x="6385444" y="1475361"/>
            <a:ext cx="2615121" cy="810919"/>
          </a:xfrm>
          <a:prstGeom prst="roundRect">
            <a:avLst>
              <a:gd name="adj" fmla="val 50000"/>
            </a:avLst>
          </a:prstGeom>
          <a:solidFill>
            <a:srgbClr val="00206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latin typeface="+mj-ea"/>
                <a:ea typeface="+mj-ea"/>
              </a:rPr>
              <a:t>3. </a:t>
            </a:r>
            <a:r>
              <a:rPr lang="ko-KR" altLang="en-US" b="1" dirty="0" smtClean="0">
                <a:latin typeface="+mj-ea"/>
                <a:ea typeface="+mj-ea"/>
              </a:rPr>
              <a:t>본 조사 실시여부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26" name="위쪽 화살표 25"/>
          <p:cNvSpPr/>
          <p:nvPr/>
        </p:nvSpPr>
        <p:spPr>
          <a:xfrm rot="5400000">
            <a:off x="2709798" y="1650246"/>
            <a:ext cx="807592" cy="448235"/>
          </a:xfrm>
          <a:prstGeom prst="upArrow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사각형: 둥근 모서리 33">
            <a:extLst>
              <a:ext uri="{FF2B5EF4-FFF2-40B4-BE49-F238E27FC236}">
                <a16:creationId xmlns:a16="http://schemas.microsoft.com/office/drawing/2014/main" id="{E4321E9F-948D-4F10-AA1C-91E5EE953978}"/>
              </a:ext>
            </a:extLst>
          </p:cNvPr>
          <p:cNvSpPr/>
          <p:nvPr/>
        </p:nvSpPr>
        <p:spPr>
          <a:xfrm>
            <a:off x="705450" y="864403"/>
            <a:ext cx="2714673" cy="381898"/>
          </a:xfrm>
          <a:prstGeom prst="roundRect">
            <a:avLst>
              <a:gd name="adj" fmla="val 50000"/>
            </a:avLst>
          </a:prstGeom>
          <a:solidFill>
            <a:schemeClr val="bg2">
              <a:lumMod val="5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ko-KR" altLang="en-US" b="1" dirty="0" smtClean="0"/>
              <a:t> 연구부정행위 검증 절차</a:t>
            </a:r>
            <a:endParaRPr lang="ko-KR" altLang="en-US" b="1" dirty="0"/>
          </a:p>
        </p:txBody>
      </p:sp>
      <p:sp>
        <p:nvSpPr>
          <p:cNvPr id="31" name="위쪽 화살표 30"/>
          <p:cNvSpPr/>
          <p:nvPr/>
        </p:nvSpPr>
        <p:spPr>
          <a:xfrm rot="5400000">
            <a:off x="5467823" y="1628472"/>
            <a:ext cx="807592" cy="448235"/>
          </a:xfrm>
          <a:prstGeom prst="upArrow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사각형: 둥근 모서리 33">
            <a:extLst>
              <a:ext uri="{FF2B5EF4-FFF2-40B4-BE49-F238E27FC236}">
                <a16:creationId xmlns:a16="http://schemas.microsoft.com/office/drawing/2014/main" id="{E4321E9F-948D-4F10-AA1C-91E5EE953978}"/>
              </a:ext>
            </a:extLst>
          </p:cNvPr>
          <p:cNvSpPr/>
          <p:nvPr/>
        </p:nvSpPr>
        <p:spPr>
          <a:xfrm>
            <a:off x="748980" y="2792606"/>
            <a:ext cx="1385917" cy="381898"/>
          </a:xfrm>
          <a:prstGeom prst="roundRect">
            <a:avLst>
              <a:gd name="adj" fmla="val 50000"/>
            </a:avLst>
          </a:prstGeom>
          <a:solidFill>
            <a:schemeClr val="bg2">
              <a:lumMod val="5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ko-KR" altLang="en-US" b="1" dirty="0" smtClean="0"/>
              <a:t> 조사 필요</a:t>
            </a:r>
            <a:endParaRPr lang="ko-KR" altLang="en-US" b="1" dirty="0"/>
          </a:p>
        </p:txBody>
      </p:sp>
      <p:sp>
        <p:nvSpPr>
          <p:cNvPr id="33" name="사각형: 둥근 모서리 33">
            <a:extLst>
              <a:ext uri="{FF2B5EF4-FFF2-40B4-BE49-F238E27FC236}">
                <a16:creationId xmlns:a16="http://schemas.microsoft.com/office/drawing/2014/main" id="{E4321E9F-948D-4F10-AA1C-91E5EE953978}"/>
              </a:ext>
            </a:extLst>
          </p:cNvPr>
          <p:cNvSpPr/>
          <p:nvPr/>
        </p:nvSpPr>
        <p:spPr>
          <a:xfrm>
            <a:off x="705450" y="4962121"/>
            <a:ext cx="1662531" cy="381898"/>
          </a:xfrm>
          <a:prstGeom prst="roundRect">
            <a:avLst>
              <a:gd name="adj" fmla="val 50000"/>
            </a:avLst>
          </a:prstGeom>
          <a:solidFill>
            <a:schemeClr val="bg2">
              <a:lumMod val="5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ko-KR" altLang="en-US" b="1" dirty="0" smtClean="0"/>
              <a:t> 조사 불필요</a:t>
            </a:r>
            <a:endParaRPr lang="ko-KR" altLang="en-US" b="1" dirty="0"/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E4321E9F-948D-4F10-AA1C-91E5EE953978}"/>
              </a:ext>
            </a:extLst>
          </p:cNvPr>
          <p:cNvSpPr/>
          <p:nvPr/>
        </p:nvSpPr>
        <p:spPr>
          <a:xfrm>
            <a:off x="705450" y="3307365"/>
            <a:ext cx="1429447" cy="598174"/>
          </a:xfrm>
          <a:prstGeom prst="roundRect">
            <a:avLst>
              <a:gd name="adj" fmla="val 50000"/>
            </a:avLst>
          </a:prstGeom>
          <a:solidFill>
            <a:srgbClr val="00206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latin typeface="+mn-ea"/>
              </a:rPr>
              <a:t>4</a:t>
            </a:r>
            <a:r>
              <a:rPr lang="en-US" altLang="ko-KR" b="1" dirty="0" smtClean="0">
                <a:latin typeface="+mn-ea"/>
              </a:rPr>
              <a:t>. </a:t>
            </a:r>
            <a:r>
              <a:rPr lang="ko-KR" altLang="en-US" b="1" dirty="0" smtClean="0">
                <a:latin typeface="+mn-ea"/>
              </a:rPr>
              <a:t>본 조사</a:t>
            </a:r>
            <a:endParaRPr lang="ko-KR" altLang="en-US" b="1" dirty="0">
              <a:latin typeface="+mn-ea"/>
            </a:endParaRPr>
          </a:p>
        </p:txBody>
      </p:sp>
      <p:sp>
        <p:nvSpPr>
          <p:cNvPr id="35" name="사각형: 둥근 모서리 33">
            <a:extLst>
              <a:ext uri="{FF2B5EF4-FFF2-40B4-BE49-F238E27FC236}">
                <a16:creationId xmlns:a16="http://schemas.microsoft.com/office/drawing/2014/main" id="{E4321E9F-948D-4F10-AA1C-91E5EE953978}"/>
              </a:ext>
            </a:extLst>
          </p:cNvPr>
          <p:cNvSpPr/>
          <p:nvPr/>
        </p:nvSpPr>
        <p:spPr>
          <a:xfrm>
            <a:off x="2265267" y="3322895"/>
            <a:ext cx="1775012" cy="567113"/>
          </a:xfrm>
          <a:prstGeom prst="roundRect">
            <a:avLst>
              <a:gd name="adj" fmla="val 50000"/>
            </a:avLst>
          </a:prstGeom>
          <a:solidFill>
            <a:srgbClr val="00206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latin typeface="+mn-ea"/>
              </a:rPr>
              <a:t>5. </a:t>
            </a:r>
            <a:r>
              <a:rPr lang="ko-KR" altLang="en-US" b="1" dirty="0" smtClean="0">
                <a:latin typeface="+mn-ea"/>
              </a:rPr>
              <a:t>의견청취</a:t>
            </a:r>
            <a:endParaRPr lang="ko-KR" altLang="en-US" b="1" dirty="0">
              <a:latin typeface="+mn-ea"/>
            </a:endParaRPr>
          </a:p>
        </p:txBody>
      </p:sp>
      <p:sp>
        <p:nvSpPr>
          <p:cNvPr id="36" name="사각형: 둥근 모서리 33">
            <a:extLst>
              <a:ext uri="{FF2B5EF4-FFF2-40B4-BE49-F238E27FC236}">
                <a16:creationId xmlns:a16="http://schemas.microsoft.com/office/drawing/2014/main" id="{E4321E9F-948D-4F10-AA1C-91E5EE953978}"/>
              </a:ext>
            </a:extLst>
          </p:cNvPr>
          <p:cNvSpPr/>
          <p:nvPr/>
        </p:nvSpPr>
        <p:spPr>
          <a:xfrm>
            <a:off x="4151976" y="3356469"/>
            <a:ext cx="1234990" cy="524912"/>
          </a:xfrm>
          <a:prstGeom prst="roundRect">
            <a:avLst>
              <a:gd name="adj" fmla="val 50000"/>
            </a:avLst>
          </a:prstGeom>
          <a:solidFill>
            <a:srgbClr val="00206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latin typeface="+mn-ea"/>
              </a:rPr>
              <a:t>6. </a:t>
            </a:r>
            <a:r>
              <a:rPr lang="ko-KR" altLang="en-US" b="1" dirty="0" smtClean="0">
                <a:latin typeface="+mn-ea"/>
              </a:rPr>
              <a:t>판정</a:t>
            </a:r>
            <a:endParaRPr lang="ko-KR" altLang="en-US" b="1" dirty="0">
              <a:latin typeface="+mn-ea"/>
            </a:endParaRPr>
          </a:p>
        </p:txBody>
      </p:sp>
      <p:sp>
        <p:nvSpPr>
          <p:cNvPr id="37" name="사각형: 둥근 모서리 33">
            <a:extLst>
              <a:ext uri="{FF2B5EF4-FFF2-40B4-BE49-F238E27FC236}">
                <a16:creationId xmlns:a16="http://schemas.microsoft.com/office/drawing/2014/main" id="{E4321E9F-948D-4F10-AA1C-91E5EE953978}"/>
              </a:ext>
            </a:extLst>
          </p:cNvPr>
          <p:cNvSpPr/>
          <p:nvPr/>
        </p:nvSpPr>
        <p:spPr>
          <a:xfrm>
            <a:off x="995157" y="4084300"/>
            <a:ext cx="1894319" cy="524911"/>
          </a:xfrm>
          <a:prstGeom prst="roundRect">
            <a:avLst>
              <a:gd name="adj" fmla="val 50000"/>
            </a:avLst>
          </a:prstGeom>
          <a:solidFill>
            <a:srgbClr val="00206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latin typeface="+mn-ea"/>
              </a:rPr>
              <a:t>7. </a:t>
            </a:r>
            <a:r>
              <a:rPr lang="ko-KR" altLang="en-US" b="1" dirty="0" smtClean="0">
                <a:latin typeface="+mn-ea"/>
              </a:rPr>
              <a:t>관련자 통보</a:t>
            </a:r>
            <a:endParaRPr lang="ko-KR" altLang="en-US" b="1" dirty="0">
              <a:latin typeface="+mn-ea"/>
            </a:endParaRPr>
          </a:p>
        </p:txBody>
      </p:sp>
      <p:sp>
        <p:nvSpPr>
          <p:cNvPr id="38" name="사각형: 둥근 모서리 33">
            <a:extLst>
              <a:ext uri="{FF2B5EF4-FFF2-40B4-BE49-F238E27FC236}">
                <a16:creationId xmlns:a16="http://schemas.microsoft.com/office/drawing/2014/main" id="{E4321E9F-948D-4F10-AA1C-91E5EE953978}"/>
              </a:ext>
            </a:extLst>
          </p:cNvPr>
          <p:cNvSpPr/>
          <p:nvPr/>
        </p:nvSpPr>
        <p:spPr>
          <a:xfrm>
            <a:off x="3279441" y="4064958"/>
            <a:ext cx="1521676" cy="549375"/>
          </a:xfrm>
          <a:prstGeom prst="roundRect">
            <a:avLst>
              <a:gd name="adj" fmla="val 50000"/>
            </a:avLst>
          </a:prstGeom>
          <a:solidFill>
            <a:srgbClr val="00206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latin typeface="+mn-ea"/>
              </a:rPr>
              <a:t>8. </a:t>
            </a:r>
            <a:r>
              <a:rPr lang="ko-KR" altLang="en-US" b="1" dirty="0" smtClean="0">
                <a:latin typeface="+mn-ea"/>
              </a:rPr>
              <a:t>이의신청</a:t>
            </a:r>
            <a:endParaRPr lang="ko-KR" altLang="en-US" b="1" dirty="0">
              <a:latin typeface="+mn-ea"/>
            </a:endParaRPr>
          </a:p>
        </p:txBody>
      </p:sp>
      <p:sp>
        <p:nvSpPr>
          <p:cNvPr id="39" name="사각형: 둥근 모서리 33">
            <a:extLst>
              <a:ext uri="{FF2B5EF4-FFF2-40B4-BE49-F238E27FC236}">
                <a16:creationId xmlns:a16="http://schemas.microsoft.com/office/drawing/2014/main" id="{E4321E9F-948D-4F10-AA1C-91E5EE953978}"/>
              </a:ext>
            </a:extLst>
          </p:cNvPr>
          <p:cNvSpPr/>
          <p:nvPr/>
        </p:nvSpPr>
        <p:spPr>
          <a:xfrm>
            <a:off x="654684" y="5484604"/>
            <a:ext cx="1894319" cy="813034"/>
          </a:xfrm>
          <a:prstGeom prst="roundRect">
            <a:avLst>
              <a:gd name="adj" fmla="val 50000"/>
            </a:avLst>
          </a:prstGeom>
          <a:solidFill>
            <a:srgbClr val="00206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latin typeface="+mn-ea"/>
              </a:rPr>
              <a:t>4. </a:t>
            </a:r>
            <a:r>
              <a:rPr lang="ko-KR" altLang="en-US" b="1" dirty="0" smtClean="0">
                <a:latin typeface="+mn-ea"/>
              </a:rPr>
              <a:t>관련자 통보</a:t>
            </a:r>
            <a:endParaRPr lang="ko-KR" altLang="en-US" b="1" dirty="0">
              <a:latin typeface="+mn-ea"/>
            </a:endParaRPr>
          </a:p>
        </p:txBody>
      </p:sp>
      <p:sp>
        <p:nvSpPr>
          <p:cNvPr id="40" name="사각형: 둥근 모서리 33">
            <a:extLst>
              <a:ext uri="{FF2B5EF4-FFF2-40B4-BE49-F238E27FC236}">
                <a16:creationId xmlns:a16="http://schemas.microsoft.com/office/drawing/2014/main" id="{E4321E9F-948D-4F10-AA1C-91E5EE953978}"/>
              </a:ext>
            </a:extLst>
          </p:cNvPr>
          <p:cNvSpPr/>
          <p:nvPr/>
        </p:nvSpPr>
        <p:spPr>
          <a:xfrm>
            <a:off x="2716985" y="5484604"/>
            <a:ext cx="1894319" cy="813034"/>
          </a:xfrm>
          <a:prstGeom prst="roundRect">
            <a:avLst>
              <a:gd name="adj" fmla="val 50000"/>
            </a:avLst>
          </a:prstGeom>
          <a:solidFill>
            <a:srgbClr val="00206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latin typeface="+mn-ea"/>
              </a:rPr>
              <a:t>5. </a:t>
            </a:r>
            <a:r>
              <a:rPr lang="ko-KR" altLang="en-US" b="1" dirty="0" smtClean="0">
                <a:latin typeface="+mn-ea"/>
              </a:rPr>
              <a:t>이의신청</a:t>
            </a:r>
            <a:endParaRPr lang="ko-KR" altLang="en-US" b="1" dirty="0">
              <a:latin typeface="+mn-ea"/>
            </a:endParaRPr>
          </a:p>
        </p:txBody>
      </p:sp>
      <p:sp>
        <p:nvSpPr>
          <p:cNvPr id="41" name="위쪽 화살표 40"/>
          <p:cNvSpPr/>
          <p:nvPr/>
        </p:nvSpPr>
        <p:spPr>
          <a:xfrm rot="5400000">
            <a:off x="5467822" y="3798604"/>
            <a:ext cx="807592" cy="448235"/>
          </a:xfrm>
          <a:prstGeom prst="upArrow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위쪽 화살표 41"/>
          <p:cNvSpPr/>
          <p:nvPr/>
        </p:nvSpPr>
        <p:spPr>
          <a:xfrm rot="5400000">
            <a:off x="5413764" y="5564940"/>
            <a:ext cx="807592" cy="448235"/>
          </a:xfrm>
          <a:prstGeom prst="upArrow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/>
          <p:cNvSpPr/>
          <p:nvPr/>
        </p:nvSpPr>
        <p:spPr>
          <a:xfrm>
            <a:off x="7084036" y="4022721"/>
            <a:ext cx="1631577" cy="172193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+mj-ea"/>
                <a:ea typeface="+mj-ea"/>
              </a:rPr>
              <a:t>교육부</a:t>
            </a:r>
            <a:endParaRPr lang="en-US" altLang="ko-KR" sz="2400" b="1" dirty="0" smtClean="0">
              <a:latin typeface="+mj-ea"/>
              <a:ea typeface="+mj-ea"/>
            </a:endParaRPr>
          </a:p>
          <a:p>
            <a:pPr algn="ctr"/>
            <a:r>
              <a:rPr lang="ko-KR" altLang="en-US" sz="2400" b="1" dirty="0" smtClean="0">
                <a:latin typeface="+mj-ea"/>
                <a:ea typeface="+mj-ea"/>
              </a:rPr>
              <a:t>보고</a:t>
            </a:r>
            <a:endParaRPr lang="ko-KR" altLang="en-US" sz="2400" b="1" dirty="0">
              <a:latin typeface="+mj-ea"/>
              <a:ea typeface="+mj-ea"/>
            </a:endParaRPr>
          </a:p>
        </p:txBody>
      </p:sp>
      <p:cxnSp>
        <p:nvCxnSpPr>
          <p:cNvPr id="43" name="직선 연결선 42"/>
          <p:cNvCxnSpPr/>
          <p:nvPr/>
        </p:nvCxnSpPr>
        <p:spPr>
          <a:xfrm>
            <a:off x="361268" y="864402"/>
            <a:ext cx="15250" cy="143023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/>
          <p:cNvCxnSpPr/>
          <p:nvPr/>
        </p:nvCxnSpPr>
        <p:spPr>
          <a:xfrm>
            <a:off x="376518" y="2792606"/>
            <a:ext cx="0" cy="3505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8156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 smtClean="0"/>
              <a:t>2-2. </a:t>
            </a:r>
            <a:r>
              <a:rPr lang="ko-KR" altLang="en-US" dirty="0" smtClean="0"/>
              <a:t>주요 연구부정행위 사례</a:t>
            </a:r>
            <a:endParaRPr lang="ko-KR" altLang="en-US" dirty="0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304804" y="1299878"/>
            <a:ext cx="8946775" cy="3744000"/>
          </a:xfrm>
          <a:prstGeom prst="roundRect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ko-KR" altLang="en-US" b="1" dirty="0" smtClean="0">
                <a:latin typeface="+mn-ea"/>
              </a:rPr>
              <a:t>가</a:t>
            </a:r>
            <a:r>
              <a:rPr lang="en-US" altLang="ko-KR" b="1" dirty="0" smtClean="0">
                <a:latin typeface="+mn-ea"/>
              </a:rPr>
              <a:t>) </a:t>
            </a:r>
            <a:r>
              <a:rPr lang="ko-KR" altLang="en-US" b="1" dirty="0" smtClean="0">
                <a:latin typeface="+mn-ea"/>
              </a:rPr>
              <a:t>논문에 제시되는 데이터 및 사진의 위조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smtClean="0">
                <a:latin typeface="+mn-ea"/>
              </a:rPr>
              <a:t>변조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smtClean="0">
                <a:latin typeface="+mn-ea"/>
              </a:rPr>
              <a:t>표절</a:t>
            </a:r>
            <a:r>
              <a:rPr lang="en-US" altLang="ko-KR" b="1" dirty="0" smtClean="0">
                <a:latin typeface="+mn-ea"/>
              </a:rPr>
              <a:t>.</a:t>
            </a:r>
          </a:p>
          <a:p>
            <a:pPr algn="just"/>
            <a:r>
              <a:rPr lang="ko-KR" altLang="en-US" b="1" dirty="0" smtClean="0">
                <a:latin typeface="+mn-ea"/>
              </a:rPr>
              <a:t>나</a:t>
            </a:r>
            <a:r>
              <a:rPr lang="en-US" altLang="ko-KR" b="1" dirty="0" smtClean="0">
                <a:latin typeface="+mn-ea"/>
              </a:rPr>
              <a:t>) </a:t>
            </a:r>
            <a:r>
              <a:rPr lang="ko-KR" altLang="en-US" b="1" dirty="0" smtClean="0">
                <a:latin typeface="+mn-ea"/>
              </a:rPr>
              <a:t>혈액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smtClean="0">
                <a:latin typeface="+mn-ea"/>
              </a:rPr>
              <a:t>세포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smtClean="0">
                <a:latin typeface="+mn-ea"/>
              </a:rPr>
              <a:t>장기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smtClean="0">
                <a:latin typeface="+mn-ea"/>
              </a:rPr>
              <a:t>유전자 등 인체 </a:t>
            </a:r>
            <a:r>
              <a:rPr lang="ko-KR" altLang="en-US" b="1" dirty="0" err="1" smtClean="0">
                <a:latin typeface="+mn-ea"/>
              </a:rPr>
              <a:t>유래물의</a:t>
            </a:r>
            <a:r>
              <a:rPr lang="ko-KR" altLang="en-US" b="1" dirty="0" smtClean="0">
                <a:latin typeface="+mn-ea"/>
              </a:rPr>
              <a:t> 불법 채취</a:t>
            </a:r>
            <a:endParaRPr lang="en-US" altLang="ko-KR" b="1" dirty="0" smtClean="0">
              <a:latin typeface="+mn-ea"/>
            </a:endParaRPr>
          </a:p>
          <a:p>
            <a:pPr algn="just"/>
            <a:r>
              <a:rPr lang="en-US" altLang="ko-KR" b="1" dirty="0" smtClean="0">
                <a:latin typeface="+mn-ea"/>
              </a:rPr>
              <a:t>      (</a:t>
            </a:r>
            <a:r>
              <a:rPr lang="ko-KR" altLang="en-US" b="1" dirty="0" smtClean="0">
                <a:latin typeface="+mn-ea"/>
              </a:rPr>
              <a:t>금품을 주고 구매</a:t>
            </a:r>
            <a:r>
              <a:rPr lang="en-US" altLang="ko-KR" b="1" dirty="0">
                <a:latin typeface="+mn-ea"/>
              </a:rPr>
              <a:t> </a:t>
            </a:r>
            <a:r>
              <a:rPr lang="ko-KR" altLang="en-US" b="1" dirty="0" smtClean="0">
                <a:latin typeface="+mn-ea"/>
              </a:rPr>
              <a:t>또는 소속 연구자들로부터 채취</a:t>
            </a:r>
            <a:r>
              <a:rPr lang="en-US" altLang="ko-KR" b="1" dirty="0" smtClean="0">
                <a:latin typeface="+mn-ea"/>
              </a:rPr>
              <a:t>)</a:t>
            </a:r>
          </a:p>
          <a:p>
            <a:pPr algn="just"/>
            <a:r>
              <a:rPr lang="ko-KR" altLang="en-US" b="1" dirty="0" smtClean="0">
                <a:latin typeface="+mn-ea"/>
              </a:rPr>
              <a:t>다</a:t>
            </a:r>
            <a:r>
              <a:rPr lang="en-US" altLang="ko-KR" b="1" dirty="0" smtClean="0">
                <a:latin typeface="+mn-ea"/>
              </a:rPr>
              <a:t>) </a:t>
            </a:r>
            <a:r>
              <a:rPr lang="ko-KR" altLang="en-US" b="1" dirty="0" smtClean="0">
                <a:latin typeface="+mn-ea"/>
              </a:rPr>
              <a:t>연구비를 지정된 통장이 아닌 개인 통장으로 관리 및 개인적인 목적으로 활용</a:t>
            </a:r>
            <a:r>
              <a:rPr lang="en-US" altLang="ko-KR" b="1" dirty="0" smtClean="0">
                <a:latin typeface="+mn-ea"/>
              </a:rPr>
              <a:t>.</a:t>
            </a:r>
          </a:p>
          <a:p>
            <a:pPr algn="just"/>
            <a:r>
              <a:rPr lang="ko-KR" altLang="en-US" b="1" dirty="0" smtClean="0">
                <a:latin typeface="+mn-ea"/>
              </a:rPr>
              <a:t>라</a:t>
            </a:r>
            <a:r>
              <a:rPr lang="en-US" altLang="ko-KR" b="1" dirty="0" smtClean="0">
                <a:latin typeface="+mn-ea"/>
              </a:rPr>
              <a:t>) </a:t>
            </a:r>
            <a:r>
              <a:rPr lang="ko-KR" altLang="en-US" b="1" dirty="0" smtClean="0">
                <a:latin typeface="+mn-ea"/>
              </a:rPr>
              <a:t>실험대상 동물의 생활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smtClean="0">
                <a:latin typeface="+mn-ea"/>
              </a:rPr>
              <a:t>먹이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smtClean="0">
                <a:latin typeface="+mn-ea"/>
              </a:rPr>
              <a:t>휴식</a:t>
            </a:r>
            <a:r>
              <a:rPr lang="en-US" altLang="ko-KR" b="1" dirty="0" smtClean="0">
                <a:latin typeface="+mn-ea"/>
              </a:rPr>
              <a:t>) </a:t>
            </a:r>
            <a:r>
              <a:rPr lang="ko-KR" altLang="en-US" b="1" dirty="0" smtClean="0">
                <a:latin typeface="+mn-ea"/>
              </a:rPr>
              <a:t>관리 부실</a:t>
            </a:r>
            <a:r>
              <a:rPr lang="en-US" altLang="ko-KR" b="1" dirty="0" smtClean="0">
                <a:latin typeface="+mn-ea"/>
              </a:rPr>
              <a:t>.</a:t>
            </a:r>
          </a:p>
          <a:p>
            <a:pPr algn="just"/>
            <a:r>
              <a:rPr lang="ko-KR" altLang="en-US" b="1" dirty="0" smtClean="0">
                <a:latin typeface="+mn-ea"/>
              </a:rPr>
              <a:t>마</a:t>
            </a:r>
            <a:r>
              <a:rPr lang="en-US" altLang="ko-KR" b="1" dirty="0" smtClean="0">
                <a:latin typeface="+mn-ea"/>
              </a:rPr>
              <a:t>) </a:t>
            </a:r>
            <a:r>
              <a:rPr lang="ko-KR" altLang="en-US" b="1" dirty="0" smtClean="0">
                <a:latin typeface="+mn-ea"/>
              </a:rPr>
              <a:t>실험대상 동물의 처치와 사후 처리 부실</a:t>
            </a:r>
            <a:r>
              <a:rPr lang="en-US" altLang="ko-KR" b="1" dirty="0" smtClean="0">
                <a:latin typeface="+mn-ea"/>
              </a:rPr>
              <a:t>.</a:t>
            </a:r>
          </a:p>
          <a:p>
            <a:pPr algn="just"/>
            <a:r>
              <a:rPr lang="ko-KR" altLang="en-US" b="1" dirty="0" smtClean="0">
                <a:latin typeface="+mn-ea"/>
              </a:rPr>
              <a:t>바</a:t>
            </a:r>
            <a:r>
              <a:rPr lang="en-US" altLang="ko-KR" b="1" dirty="0" smtClean="0">
                <a:latin typeface="+mn-ea"/>
              </a:rPr>
              <a:t>) </a:t>
            </a:r>
            <a:r>
              <a:rPr lang="ko-KR" altLang="en-US" b="1" dirty="0" smtClean="0">
                <a:latin typeface="+mn-ea"/>
              </a:rPr>
              <a:t>연구성과물에 기여도가 없는 연구자 자녀를 저자로 참여시킴</a:t>
            </a:r>
            <a:r>
              <a:rPr lang="en-US" altLang="ko-KR" b="1" dirty="0" smtClean="0">
                <a:latin typeface="+mn-ea"/>
              </a:rPr>
              <a:t>.</a:t>
            </a:r>
          </a:p>
          <a:p>
            <a:pPr algn="just"/>
            <a:r>
              <a:rPr lang="ko-KR" altLang="en-US" b="1" dirty="0" smtClean="0">
                <a:latin typeface="+mn-ea"/>
              </a:rPr>
              <a:t>사</a:t>
            </a:r>
            <a:r>
              <a:rPr lang="en-US" altLang="ko-KR" b="1" dirty="0" smtClean="0">
                <a:latin typeface="+mn-ea"/>
              </a:rPr>
              <a:t>) </a:t>
            </a:r>
            <a:r>
              <a:rPr lang="ko-KR" altLang="en-US" b="1" dirty="0" smtClean="0">
                <a:latin typeface="+mn-ea"/>
              </a:rPr>
              <a:t>연구부정행위 제보자에 위협 또는 회유</a:t>
            </a:r>
            <a:r>
              <a:rPr lang="en-US" altLang="ko-KR" b="1" dirty="0" smtClean="0">
                <a:latin typeface="+mn-ea"/>
              </a:rPr>
              <a:t>.</a:t>
            </a:r>
          </a:p>
          <a:p>
            <a:pPr algn="just"/>
            <a:r>
              <a:rPr lang="ko-KR" altLang="en-US" b="1" dirty="0" smtClean="0">
                <a:latin typeface="+mn-ea"/>
              </a:rPr>
              <a:t>아</a:t>
            </a:r>
            <a:r>
              <a:rPr lang="en-US" altLang="ko-KR" b="1" dirty="0" smtClean="0">
                <a:latin typeface="+mn-ea"/>
              </a:rPr>
              <a:t>) </a:t>
            </a:r>
            <a:r>
              <a:rPr lang="ko-KR" altLang="en-US" b="1" dirty="0" smtClean="0">
                <a:latin typeface="+mn-ea"/>
              </a:rPr>
              <a:t>이전 연구성과물의 적절한 출처 표기 없는 재활용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smtClean="0">
                <a:latin typeface="+mn-ea"/>
              </a:rPr>
              <a:t>학위논문의 </a:t>
            </a:r>
            <a:r>
              <a:rPr lang="en-US" altLang="ko-KR" b="1" dirty="0" smtClean="0">
                <a:latin typeface="+mn-ea"/>
              </a:rPr>
              <a:t>『</a:t>
            </a:r>
            <a:r>
              <a:rPr lang="ko-KR" altLang="en-US" b="1" dirty="0" smtClean="0">
                <a:latin typeface="+mn-ea"/>
              </a:rPr>
              <a:t>쪼개기</a:t>
            </a:r>
            <a:r>
              <a:rPr lang="en-US" altLang="ko-KR" b="1" dirty="0" smtClean="0">
                <a:latin typeface="+mn-ea"/>
              </a:rPr>
              <a:t>』</a:t>
            </a:r>
            <a:r>
              <a:rPr lang="ko-KR" altLang="en-US" b="1" dirty="0" smtClean="0">
                <a:latin typeface="+mn-ea"/>
              </a:rPr>
              <a:t> 발표 포함</a:t>
            </a:r>
            <a:r>
              <a:rPr lang="en-US" altLang="ko-KR" b="1" dirty="0" smtClean="0">
                <a:latin typeface="+mn-ea"/>
              </a:rPr>
              <a:t>)</a:t>
            </a:r>
          </a:p>
          <a:p>
            <a:pPr algn="just"/>
            <a:r>
              <a:rPr lang="ko-KR" altLang="en-US" b="1" dirty="0" smtClean="0">
                <a:latin typeface="+mn-ea"/>
              </a:rPr>
              <a:t>자</a:t>
            </a:r>
            <a:r>
              <a:rPr lang="en-US" altLang="ko-KR" b="1" dirty="0" smtClean="0">
                <a:latin typeface="+mn-ea"/>
              </a:rPr>
              <a:t>) </a:t>
            </a:r>
            <a:r>
              <a:rPr lang="ko-KR" altLang="en-US" b="1" dirty="0" smtClean="0">
                <a:latin typeface="+mn-ea"/>
              </a:rPr>
              <a:t>인간 대상 연구에서 참여자의 개인정보 유출</a:t>
            </a:r>
            <a:r>
              <a:rPr lang="en-US" altLang="ko-KR" b="1" dirty="0" smtClean="0">
                <a:latin typeface="+mn-ea"/>
              </a:rPr>
              <a:t>.</a:t>
            </a:r>
          </a:p>
          <a:p>
            <a:pPr algn="just"/>
            <a:r>
              <a:rPr lang="ko-KR" altLang="en-US" b="1" dirty="0" smtClean="0">
                <a:latin typeface="+mn-ea"/>
              </a:rPr>
              <a:t>차</a:t>
            </a:r>
            <a:r>
              <a:rPr lang="en-US" altLang="ko-KR" b="1" dirty="0" smtClean="0">
                <a:latin typeface="+mn-ea"/>
              </a:rPr>
              <a:t>) </a:t>
            </a:r>
            <a:r>
              <a:rPr lang="ko-KR" altLang="en-US" b="1" dirty="0" smtClean="0">
                <a:latin typeface="+mn-ea"/>
              </a:rPr>
              <a:t>학위논문의 학술지 게재 시 지도교수가 주 저자로 표기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smtClean="0">
                <a:latin typeface="+mn-ea"/>
              </a:rPr>
              <a:t>연구실적 가로채기</a:t>
            </a:r>
            <a:r>
              <a:rPr lang="en-US" altLang="ko-KR" b="1" dirty="0" smtClean="0">
                <a:latin typeface="+mn-ea"/>
              </a:rPr>
              <a:t>)</a:t>
            </a:r>
          </a:p>
          <a:p>
            <a:pPr algn="just"/>
            <a:r>
              <a:rPr lang="ko-KR" altLang="en-US" b="1" dirty="0" smtClean="0">
                <a:latin typeface="+mn-ea"/>
              </a:rPr>
              <a:t>카</a:t>
            </a:r>
            <a:r>
              <a:rPr lang="en-US" altLang="ko-KR" b="1" dirty="0" smtClean="0">
                <a:latin typeface="+mn-ea"/>
              </a:rPr>
              <a:t>) </a:t>
            </a:r>
            <a:r>
              <a:rPr lang="ko-KR" altLang="en-US" b="1" dirty="0" smtClean="0">
                <a:latin typeface="+mn-ea"/>
              </a:rPr>
              <a:t>유의미하게 기여한 참여 연구원을 논문 저자에서 제외</a:t>
            </a:r>
            <a:endParaRPr lang="ko-KR" altLang="en-US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37644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AutoShape 2"/>
          <p:cNvSpPr>
            <a:spLocks noChangeAspect="1" noChangeArrowheads="1" noTextEdit="1"/>
          </p:cNvSpPr>
          <p:nvPr/>
        </p:nvSpPr>
        <p:spPr bwMode="auto">
          <a:xfrm>
            <a:off x="1164684" y="-7669"/>
            <a:ext cx="6047194" cy="3710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2953" tIns="41476" rIns="82953" bIns="41476" numCol="1" anchor="t" anchorCtr="0" compatLnSpc="1">
            <a:prstTxWarp prst="textNoShape">
              <a:avLst/>
            </a:prstTxWarp>
          </a:bodyPr>
          <a:lstStyle/>
          <a:p>
            <a:endParaRPr lang="ko-KR" altLang="en-US" sz="1633">
              <a:solidFill>
                <a:prstClr val="black"/>
              </a:solidFill>
              <a:ea typeface="나눔고딕" panose="020D0604000000000000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5910" y="4350033"/>
            <a:ext cx="4276812" cy="67710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latinLnBrk="0">
              <a:lnSpc>
                <a:spcPct val="110000"/>
              </a:lnSpc>
            </a:pPr>
            <a:r>
              <a:rPr lang="en-US" altLang="ko-KR" sz="4000" b="1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3. </a:t>
            </a:r>
            <a:r>
              <a:rPr lang="ko-KR" altLang="en-US" sz="4000" b="1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연구진실성 확립</a:t>
            </a:r>
            <a:r>
              <a:rPr lang="en-US" altLang="ko-KR" sz="4000" b="1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endParaRPr lang="en-US" altLang="ko-KR" sz="4000" b="1" dirty="0">
              <a:solidFill>
                <a:prstClr val="black">
                  <a:lumMod val="95000"/>
                  <a:lumOff val="5000"/>
                </a:prst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2" name="자유형 12">
            <a:extLst>
              <a:ext uri="{FF2B5EF4-FFF2-40B4-BE49-F238E27FC236}">
                <a16:creationId xmlns:a16="http://schemas.microsoft.com/office/drawing/2014/main" id="{BDDFE219-86CE-42E0-95DC-CA095DF9272A}"/>
              </a:ext>
            </a:extLst>
          </p:cNvPr>
          <p:cNvSpPr/>
          <p:nvPr/>
        </p:nvSpPr>
        <p:spPr>
          <a:xfrm>
            <a:off x="4295274" y="938464"/>
            <a:ext cx="5610725" cy="2803990"/>
          </a:xfrm>
          <a:custGeom>
            <a:avLst/>
            <a:gdLst>
              <a:gd name="connsiteX0" fmla="*/ 571500 w 5981700"/>
              <a:gd name="connsiteY0" fmla="*/ 0 h 3035300"/>
              <a:gd name="connsiteX1" fmla="*/ 5981700 w 5981700"/>
              <a:gd name="connsiteY1" fmla="*/ 0 h 3035300"/>
              <a:gd name="connsiteX2" fmla="*/ 5981700 w 5981700"/>
              <a:gd name="connsiteY2" fmla="*/ 3035300 h 3035300"/>
              <a:gd name="connsiteX3" fmla="*/ 1149350 w 5981700"/>
              <a:gd name="connsiteY3" fmla="*/ 3035300 h 3035300"/>
              <a:gd name="connsiteX4" fmla="*/ 0 w 5981700"/>
              <a:gd name="connsiteY4" fmla="*/ 1016000 h 3035300"/>
              <a:gd name="connsiteX5" fmla="*/ 571500 w 5981700"/>
              <a:gd name="connsiteY5" fmla="*/ 0 h 3035300"/>
              <a:gd name="connsiteX0" fmla="*/ 578644 w 5988844"/>
              <a:gd name="connsiteY0" fmla="*/ 0 h 3035300"/>
              <a:gd name="connsiteX1" fmla="*/ 5988844 w 5988844"/>
              <a:gd name="connsiteY1" fmla="*/ 0 h 3035300"/>
              <a:gd name="connsiteX2" fmla="*/ 5988844 w 5988844"/>
              <a:gd name="connsiteY2" fmla="*/ 3035300 h 3035300"/>
              <a:gd name="connsiteX3" fmla="*/ 1156494 w 5988844"/>
              <a:gd name="connsiteY3" fmla="*/ 3035300 h 3035300"/>
              <a:gd name="connsiteX4" fmla="*/ 0 w 5988844"/>
              <a:gd name="connsiteY4" fmla="*/ 1004031 h 3035300"/>
              <a:gd name="connsiteX5" fmla="*/ 578644 w 5988844"/>
              <a:gd name="connsiteY5" fmla="*/ 0 h 3035300"/>
              <a:gd name="connsiteX0" fmla="*/ 571500 w 5988844"/>
              <a:gd name="connsiteY0" fmla="*/ 0 h 3035300"/>
              <a:gd name="connsiteX1" fmla="*/ 5988844 w 5988844"/>
              <a:gd name="connsiteY1" fmla="*/ 0 h 3035300"/>
              <a:gd name="connsiteX2" fmla="*/ 5988844 w 5988844"/>
              <a:gd name="connsiteY2" fmla="*/ 3035300 h 3035300"/>
              <a:gd name="connsiteX3" fmla="*/ 1156494 w 5988844"/>
              <a:gd name="connsiteY3" fmla="*/ 3035300 h 3035300"/>
              <a:gd name="connsiteX4" fmla="*/ 0 w 5988844"/>
              <a:gd name="connsiteY4" fmla="*/ 1004031 h 3035300"/>
              <a:gd name="connsiteX5" fmla="*/ 571500 w 5988844"/>
              <a:gd name="connsiteY5" fmla="*/ 0 h 3035300"/>
              <a:gd name="connsiteX0" fmla="*/ 547687 w 5965031"/>
              <a:gd name="connsiteY0" fmla="*/ 0 h 3035300"/>
              <a:gd name="connsiteX1" fmla="*/ 5965031 w 5965031"/>
              <a:gd name="connsiteY1" fmla="*/ 0 h 3035300"/>
              <a:gd name="connsiteX2" fmla="*/ 5965031 w 5965031"/>
              <a:gd name="connsiteY2" fmla="*/ 3035300 h 3035300"/>
              <a:gd name="connsiteX3" fmla="*/ 1132681 w 5965031"/>
              <a:gd name="connsiteY3" fmla="*/ 3035300 h 3035300"/>
              <a:gd name="connsiteX4" fmla="*/ 0 w 5965031"/>
              <a:gd name="connsiteY4" fmla="*/ 1004031 h 3035300"/>
              <a:gd name="connsiteX5" fmla="*/ 547687 w 5965031"/>
              <a:gd name="connsiteY5" fmla="*/ 0 h 3035300"/>
              <a:gd name="connsiteX0" fmla="*/ 566737 w 5984081"/>
              <a:gd name="connsiteY0" fmla="*/ 0 h 3035300"/>
              <a:gd name="connsiteX1" fmla="*/ 5984081 w 5984081"/>
              <a:gd name="connsiteY1" fmla="*/ 0 h 3035300"/>
              <a:gd name="connsiteX2" fmla="*/ 5984081 w 5984081"/>
              <a:gd name="connsiteY2" fmla="*/ 3035300 h 3035300"/>
              <a:gd name="connsiteX3" fmla="*/ 1151731 w 5984081"/>
              <a:gd name="connsiteY3" fmla="*/ 3035300 h 3035300"/>
              <a:gd name="connsiteX4" fmla="*/ 0 w 5984081"/>
              <a:gd name="connsiteY4" fmla="*/ 996850 h 3035300"/>
              <a:gd name="connsiteX5" fmla="*/ 566737 w 5984081"/>
              <a:gd name="connsiteY5" fmla="*/ 0 h 3035300"/>
              <a:gd name="connsiteX0" fmla="*/ 564356 w 5981700"/>
              <a:gd name="connsiteY0" fmla="*/ 0 h 3035300"/>
              <a:gd name="connsiteX1" fmla="*/ 5981700 w 5981700"/>
              <a:gd name="connsiteY1" fmla="*/ 0 h 3035300"/>
              <a:gd name="connsiteX2" fmla="*/ 5981700 w 5981700"/>
              <a:gd name="connsiteY2" fmla="*/ 3035300 h 3035300"/>
              <a:gd name="connsiteX3" fmla="*/ 1149350 w 5981700"/>
              <a:gd name="connsiteY3" fmla="*/ 3035300 h 3035300"/>
              <a:gd name="connsiteX4" fmla="*/ 0 w 5981700"/>
              <a:gd name="connsiteY4" fmla="*/ 1006425 h 3035300"/>
              <a:gd name="connsiteX5" fmla="*/ 564356 w 5981700"/>
              <a:gd name="connsiteY5" fmla="*/ 0 h 3035300"/>
              <a:gd name="connsiteX0" fmla="*/ 569118 w 5986462"/>
              <a:gd name="connsiteY0" fmla="*/ 0 h 3035300"/>
              <a:gd name="connsiteX1" fmla="*/ 5986462 w 5986462"/>
              <a:gd name="connsiteY1" fmla="*/ 0 h 3035300"/>
              <a:gd name="connsiteX2" fmla="*/ 5986462 w 5986462"/>
              <a:gd name="connsiteY2" fmla="*/ 3035300 h 3035300"/>
              <a:gd name="connsiteX3" fmla="*/ 1154112 w 5986462"/>
              <a:gd name="connsiteY3" fmla="*/ 3035300 h 3035300"/>
              <a:gd name="connsiteX4" fmla="*/ 0 w 5986462"/>
              <a:gd name="connsiteY4" fmla="*/ 996850 h 3035300"/>
              <a:gd name="connsiteX5" fmla="*/ 569118 w 5986462"/>
              <a:gd name="connsiteY5" fmla="*/ 0 h 303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86462" h="3035300">
                <a:moveTo>
                  <a:pt x="569118" y="0"/>
                </a:moveTo>
                <a:lnTo>
                  <a:pt x="5986462" y="0"/>
                </a:lnTo>
                <a:lnTo>
                  <a:pt x="5986462" y="3035300"/>
                </a:lnTo>
                <a:lnTo>
                  <a:pt x="1154112" y="3035300"/>
                </a:lnTo>
                <a:lnTo>
                  <a:pt x="0" y="996850"/>
                </a:lnTo>
                <a:lnTo>
                  <a:pt x="569118" y="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725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 smtClean="0"/>
              <a:t>3</a:t>
            </a:r>
            <a:r>
              <a:rPr lang="en-US" altLang="ko-KR" dirty="0" smtClean="0"/>
              <a:t>-1. </a:t>
            </a:r>
            <a:r>
              <a:rPr lang="ko-KR" altLang="en-US" dirty="0" smtClean="0"/>
              <a:t>연구수행단계별 연구진실성 확립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021107" y="1679863"/>
            <a:ext cx="6571130" cy="95410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latin typeface="+mn-ea"/>
              </a:rPr>
              <a:t>본격적인 연구 수행에 들어가기 이전에 연구가 연구공동체의 지적 발전</a:t>
            </a:r>
            <a:r>
              <a:rPr lang="en-US" altLang="ko-KR" sz="1400" b="1" dirty="0" smtClean="0">
                <a:latin typeface="+mn-ea"/>
              </a:rPr>
              <a:t>, </a:t>
            </a:r>
            <a:r>
              <a:rPr lang="ko-KR" altLang="en-US" sz="1400" b="1" dirty="0" smtClean="0">
                <a:latin typeface="+mn-ea"/>
              </a:rPr>
              <a:t>사회의 안녕과 인류의 복지에 미칠 수 있는 영향력을 고려해야 함</a:t>
            </a:r>
            <a:r>
              <a:rPr lang="en-US" altLang="ko-KR" sz="1400" b="1" dirty="0" smtClean="0">
                <a:latin typeface="+mn-ea"/>
              </a:rPr>
              <a:t>.</a:t>
            </a:r>
          </a:p>
          <a:p>
            <a:r>
              <a:rPr lang="ko-KR" altLang="en-US" sz="1400" b="1" dirty="0" smtClean="0">
                <a:latin typeface="+mn-ea"/>
              </a:rPr>
              <a:t>■ </a:t>
            </a:r>
            <a:r>
              <a:rPr lang="ko-KR" altLang="en-US" sz="1400" b="1" dirty="0" smtClean="0">
                <a:latin typeface="+mn-ea"/>
              </a:rPr>
              <a:t>기관윤리심의위원회</a:t>
            </a:r>
            <a:r>
              <a:rPr lang="en-US" altLang="ko-KR" sz="1400" b="1" dirty="0" smtClean="0">
                <a:latin typeface="+mn-ea"/>
              </a:rPr>
              <a:t>(</a:t>
            </a:r>
            <a:r>
              <a:rPr lang="en-US" altLang="ko-KR" sz="1400" b="1" dirty="0" smtClean="0">
                <a:latin typeface="+mn-ea"/>
              </a:rPr>
              <a:t>IRB)</a:t>
            </a:r>
            <a:r>
              <a:rPr lang="ko-KR" altLang="en-US" sz="1400" b="1" dirty="0">
                <a:latin typeface="+mn-ea"/>
              </a:rPr>
              <a:t> </a:t>
            </a:r>
            <a:r>
              <a:rPr lang="en-US" altLang="ko-KR" sz="1400" b="1" dirty="0" smtClean="0">
                <a:latin typeface="+mn-ea"/>
              </a:rPr>
              <a:t>– </a:t>
            </a:r>
            <a:r>
              <a:rPr lang="ko-KR" altLang="en-US" sz="1400" b="1" dirty="0" smtClean="0">
                <a:latin typeface="+mn-ea"/>
              </a:rPr>
              <a:t>인간을 직접 상대하거나 이미 확보된 </a:t>
            </a:r>
            <a:r>
              <a:rPr lang="ko-KR" altLang="en-US" sz="1400" b="1" dirty="0" err="1" smtClean="0">
                <a:latin typeface="+mn-ea"/>
              </a:rPr>
              <a:t>검체를</a:t>
            </a:r>
            <a:r>
              <a:rPr lang="ko-KR" altLang="en-US" sz="1400" b="1" dirty="0" smtClean="0">
                <a:latin typeface="+mn-ea"/>
              </a:rPr>
              <a:t> 대상으로 연구할 때</a:t>
            </a:r>
            <a:r>
              <a:rPr lang="en-US" altLang="ko-KR" sz="1400" b="1" dirty="0" smtClean="0">
                <a:latin typeface="+mn-ea"/>
              </a:rPr>
              <a:t>, </a:t>
            </a:r>
            <a:r>
              <a:rPr lang="ko-KR" altLang="en-US" sz="1400" b="1" dirty="0" smtClean="0">
                <a:latin typeface="+mn-ea"/>
              </a:rPr>
              <a:t>반드시 인간 대상 연구에 대한 승인을 받아야 함</a:t>
            </a:r>
            <a:r>
              <a:rPr lang="en-US" altLang="ko-KR" sz="1400" b="1" dirty="0" smtClean="0">
                <a:latin typeface="+mn-ea"/>
              </a:rPr>
              <a:t>.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F5C1B5D-748F-45FF-95C7-830D97A58FD5}"/>
              </a:ext>
            </a:extLst>
          </p:cNvPr>
          <p:cNvSpPr/>
          <p:nvPr/>
        </p:nvSpPr>
        <p:spPr>
          <a:xfrm>
            <a:off x="214420" y="1679863"/>
            <a:ext cx="2690147" cy="313618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0"/>
            <a:r>
              <a:rPr lang="ko-KR" altLang="en-US" sz="1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연구설계 및 계획 단계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CF5C1B5D-748F-45FF-95C7-830D97A58FD5}"/>
              </a:ext>
            </a:extLst>
          </p:cNvPr>
          <p:cNvSpPr/>
          <p:nvPr/>
        </p:nvSpPr>
        <p:spPr>
          <a:xfrm>
            <a:off x="214420" y="3308277"/>
            <a:ext cx="2690146" cy="323887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0"/>
            <a:r>
              <a:rPr lang="ko-KR" altLang="en-US" sz="1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연구 수행 단계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021107" y="4934647"/>
            <a:ext cx="6571130" cy="138499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latin typeface="+mn-ea"/>
              </a:rPr>
              <a:t>■ </a:t>
            </a:r>
            <a:r>
              <a:rPr lang="ko-KR" altLang="en-US" sz="1400" b="1" dirty="0" smtClean="0">
                <a:latin typeface="+mn-ea"/>
              </a:rPr>
              <a:t> </a:t>
            </a:r>
            <a:r>
              <a:rPr lang="ko-KR" altLang="en-US" sz="1400" b="1" dirty="0" smtClean="0">
                <a:latin typeface="+mj-ea"/>
                <a:ea typeface="+mj-ea"/>
              </a:rPr>
              <a:t>연구윤리서약서</a:t>
            </a:r>
            <a:r>
              <a:rPr lang="en-US" altLang="ko-KR" sz="1400" b="1" dirty="0" smtClean="0">
                <a:latin typeface="+mj-ea"/>
                <a:ea typeface="+mj-ea"/>
              </a:rPr>
              <a:t>(Journal and Article Management System, JAMS </a:t>
            </a:r>
            <a:r>
              <a:rPr lang="ko-KR" altLang="en-US" sz="1400" b="1" dirty="0" smtClean="0">
                <a:latin typeface="+mj-ea"/>
                <a:ea typeface="+mj-ea"/>
              </a:rPr>
              <a:t>양식</a:t>
            </a:r>
            <a:r>
              <a:rPr lang="en-US" altLang="ko-KR" sz="1400" b="1" dirty="0" smtClean="0">
                <a:latin typeface="+mj-ea"/>
                <a:ea typeface="+mj-ea"/>
              </a:rPr>
              <a:t>)</a:t>
            </a:r>
          </a:p>
          <a:p>
            <a:r>
              <a:rPr lang="ko-KR" altLang="en-US" sz="1400" b="1" dirty="0" smtClean="0">
                <a:latin typeface="+mj-ea"/>
                <a:ea typeface="+mj-ea"/>
              </a:rPr>
              <a:t>① 저자</a:t>
            </a:r>
            <a:r>
              <a:rPr lang="en-US" altLang="ko-KR" sz="1400" b="1" dirty="0" smtClean="0">
                <a:latin typeface="+mj-ea"/>
                <a:ea typeface="+mj-ea"/>
              </a:rPr>
              <a:t>(</a:t>
            </a:r>
            <a:r>
              <a:rPr lang="ko-KR" altLang="en-US" sz="1400" b="1" dirty="0" smtClean="0">
                <a:latin typeface="+mj-ea"/>
                <a:ea typeface="+mj-ea"/>
              </a:rPr>
              <a:t>들</a:t>
            </a:r>
            <a:r>
              <a:rPr lang="en-US" altLang="ko-KR" sz="1400" b="1" dirty="0" smtClean="0">
                <a:latin typeface="+mj-ea"/>
                <a:ea typeface="+mj-ea"/>
              </a:rPr>
              <a:t>)</a:t>
            </a:r>
            <a:r>
              <a:rPr lang="ko-KR" altLang="en-US" sz="1400" b="1" dirty="0" smtClean="0">
                <a:latin typeface="+mj-ea"/>
                <a:ea typeface="+mj-ea"/>
              </a:rPr>
              <a:t>은 학회의 연구윤리규정을 인지하고</a:t>
            </a:r>
            <a:r>
              <a:rPr lang="en-US" altLang="ko-KR" sz="1400" b="1" dirty="0" smtClean="0">
                <a:latin typeface="+mj-ea"/>
                <a:ea typeface="+mj-ea"/>
              </a:rPr>
              <a:t>, </a:t>
            </a:r>
            <a:r>
              <a:rPr lang="ko-KR" altLang="en-US" sz="1400" b="1" dirty="0" smtClean="0">
                <a:latin typeface="+mj-ea"/>
                <a:ea typeface="+mj-ea"/>
              </a:rPr>
              <a:t>논문 투고 및 게재 시</a:t>
            </a:r>
            <a:r>
              <a:rPr lang="en-US" altLang="ko-KR" sz="1400" b="1" dirty="0" smtClean="0">
                <a:latin typeface="+mj-ea"/>
                <a:ea typeface="+mj-ea"/>
              </a:rPr>
              <a:t>, </a:t>
            </a:r>
            <a:r>
              <a:rPr lang="ko-KR" altLang="en-US" sz="1400" b="1" dirty="0" smtClean="0">
                <a:latin typeface="+mj-ea"/>
                <a:ea typeface="+mj-ea"/>
              </a:rPr>
              <a:t>학회의 연구윤리규정을 준수한다</a:t>
            </a:r>
            <a:r>
              <a:rPr lang="en-US" altLang="ko-KR" sz="1400" b="1" dirty="0" smtClean="0">
                <a:latin typeface="+mj-ea"/>
                <a:ea typeface="+mj-ea"/>
              </a:rPr>
              <a:t>.</a:t>
            </a:r>
          </a:p>
          <a:p>
            <a:r>
              <a:rPr lang="ko-KR" altLang="en-US" sz="1400" b="1" dirty="0" smtClean="0">
                <a:latin typeface="+mj-ea"/>
                <a:ea typeface="+mj-ea"/>
              </a:rPr>
              <a:t>② 위조⋅ 변조⋅ 표절 등과 같은 부정행위가 있는 논문은 게재하지 않는다</a:t>
            </a:r>
            <a:r>
              <a:rPr lang="en-US" altLang="ko-KR" sz="1400" b="1" dirty="0" smtClean="0">
                <a:latin typeface="+mj-ea"/>
                <a:ea typeface="+mj-ea"/>
              </a:rPr>
              <a:t>.</a:t>
            </a:r>
          </a:p>
          <a:p>
            <a:r>
              <a:rPr lang="ko-KR" altLang="en-US" sz="1400" b="1" dirty="0" smtClean="0">
                <a:latin typeface="+mj-ea"/>
                <a:ea typeface="+mj-ea"/>
              </a:rPr>
              <a:t>③ 투고 및 게재 논문은 내용이나 기법 상 다른 곳에 발표하지 않은 독창성을 가져야 한다</a:t>
            </a:r>
            <a:r>
              <a:rPr lang="en-US" altLang="ko-KR" sz="1400" b="1" dirty="0" smtClean="0">
                <a:latin typeface="+mj-ea"/>
                <a:ea typeface="+mj-ea"/>
              </a:rPr>
              <a:t>.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CF5C1B5D-748F-45FF-95C7-830D97A58FD5}"/>
              </a:ext>
            </a:extLst>
          </p:cNvPr>
          <p:cNvSpPr/>
          <p:nvPr/>
        </p:nvSpPr>
        <p:spPr>
          <a:xfrm>
            <a:off x="214420" y="1008095"/>
            <a:ext cx="9377817" cy="388424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 latinLnBrk="0"/>
            <a:r>
              <a:rPr lang="en-US" altLang="ko-KR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☞ </a:t>
            </a:r>
            <a:r>
              <a:rPr lang="ko-KR" altLang="en-US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연구 수행 단계 절차</a:t>
            </a:r>
            <a:endParaRPr lang="ko-KR" altLang="en-US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F5C1B5D-748F-45FF-95C7-830D97A58FD5}"/>
              </a:ext>
            </a:extLst>
          </p:cNvPr>
          <p:cNvSpPr/>
          <p:nvPr/>
        </p:nvSpPr>
        <p:spPr>
          <a:xfrm>
            <a:off x="214420" y="4945446"/>
            <a:ext cx="2690146" cy="323887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0"/>
            <a:r>
              <a:rPr lang="ko-KR" altLang="en-US" sz="1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연구결과 보고 및 확산 단계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021107" y="3299012"/>
            <a:ext cx="6571130" cy="73866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latin typeface="+mn-ea"/>
              </a:rPr>
              <a:t>데이터란 연구과정에서 획득되는 사실에 기초한 모든 종류의 정보를 의미</a:t>
            </a:r>
            <a:endParaRPr lang="en-US" altLang="ko-KR" sz="1400" b="1" dirty="0" smtClean="0">
              <a:latin typeface="+mn-ea"/>
            </a:endParaRPr>
          </a:p>
          <a:p>
            <a:r>
              <a:rPr lang="en-US" altLang="ko-KR" sz="1400" b="1" dirty="0" smtClean="0">
                <a:latin typeface="+mn-ea"/>
              </a:rPr>
              <a:t>- </a:t>
            </a:r>
            <a:r>
              <a:rPr lang="ko-KR" altLang="en-US" sz="1400" b="1" dirty="0" err="1" smtClean="0">
                <a:latin typeface="+mn-ea"/>
              </a:rPr>
              <a:t>원자료</a:t>
            </a:r>
            <a:r>
              <a:rPr lang="en-US" altLang="ko-KR" sz="1400" b="1" dirty="0" smtClean="0">
                <a:latin typeface="+mn-ea"/>
              </a:rPr>
              <a:t>(raw data)</a:t>
            </a:r>
            <a:r>
              <a:rPr lang="ko-KR" altLang="en-US" sz="1400" b="1" dirty="0" smtClean="0">
                <a:latin typeface="+mn-ea"/>
              </a:rPr>
              <a:t>의 유형으로 연구노트</a:t>
            </a:r>
            <a:r>
              <a:rPr lang="en-US" altLang="ko-KR" sz="1400" b="1" dirty="0" smtClean="0">
                <a:latin typeface="+mn-ea"/>
              </a:rPr>
              <a:t>(</a:t>
            </a:r>
            <a:r>
              <a:rPr lang="ko-KR" altLang="en-US" sz="1400" b="1" dirty="0" smtClean="0">
                <a:latin typeface="+mn-ea"/>
              </a:rPr>
              <a:t>연구 수행의 전 과정 및 성과를 기록한 자료</a:t>
            </a:r>
            <a:r>
              <a:rPr lang="en-US" altLang="ko-KR" sz="1400" b="1" dirty="0" smtClean="0">
                <a:latin typeface="+mn-ea"/>
              </a:rPr>
              <a:t>)</a:t>
            </a:r>
            <a:r>
              <a:rPr lang="ko-KR" altLang="en-US" sz="1400" b="1" dirty="0" smtClean="0">
                <a:latin typeface="+mn-ea"/>
              </a:rPr>
              <a:t>를 기록하여 보관해야 함</a:t>
            </a:r>
            <a:r>
              <a:rPr lang="en-US" altLang="ko-KR" sz="1400" b="1" dirty="0" smtClean="0">
                <a:latin typeface="+mn-ea"/>
              </a:rPr>
              <a:t>.</a:t>
            </a:r>
          </a:p>
        </p:txBody>
      </p:sp>
      <p:sp>
        <p:nvSpPr>
          <p:cNvPr id="3" name="아래쪽 화살표 2"/>
          <p:cNvSpPr/>
          <p:nvPr/>
        </p:nvSpPr>
        <p:spPr>
          <a:xfrm>
            <a:off x="1142451" y="2304755"/>
            <a:ext cx="731173" cy="609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아래쪽 화살표 27"/>
          <p:cNvSpPr/>
          <p:nvPr/>
        </p:nvSpPr>
        <p:spPr>
          <a:xfrm>
            <a:off x="1142451" y="3984005"/>
            <a:ext cx="731173" cy="609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2261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AutoShape 2"/>
          <p:cNvSpPr>
            <a:spLocks noChangeAspect="1" noChangeArrowheads="1" noTextEdit="1"/>
          </p:cNvSpPr>
          <p:nvPr/>
        </p:nvSpPr>
        <p:spPr bwMode="auto">
          <a:xfrm>
            <a:off x="1164684" y="-7669"/>
            <a:ext cx="6047194" cy="3710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2953" tIns="41476" rIns="82953" bIns="41476" numCol="1" anchor="t" anchorCtr="0" compatLnSpc="1">
            <a:prstTxWarp prst="textNoShape">
              <a:avLst/>
            </a:prstTxWarp>
          </a:bodyPr>
          <a:lstStyle/>
          <a:p>
            <a:endParaRPr lang="ko-KR" altLang="en-US" sz="1633">
              <a:solidFill>
                <a:prstClr val="black"/>
              </a:solidFill>
              <a:ea typeface="나눔고딕" panose="020D0604000000000000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5094" y="4538292"/>
            <a:ext cx="8087150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/>
            <a:r>
              <a:rPr lang="en-US" altLang="ko-KR" sz="4000" b="1" dirty="0" smtClean="0">
                <a:latin typeface="+mn-ea"/>
              </a:rPr>
              <a:t>4. </a:t>
            </a:r>
            <a:r>
              <a:rPr lang="ko-KR" altLang="en-US" sz="4000" b="1" dirty="0" smtClean="0">
                <a:latin typeface="+mn-ea"/>
              </a:rPr>
              <a:t>부실 </a:t>
            </a:r>
            <a:r>
              <a:rPr lang="ko-KR" altLang="en-US" sz="4000" b="1" dirty="0">
                <a:latin typeface="+mn-ea"/>
              </a:rPr>
              <a:t>학술 활동의 특징과 대처 방안</a:t>
            </a:r>
            <a:endParaRPr lang="ko-KR" altLang="en-US" sz="4000" b="1" dirty="0">
              <a:latin typeface="+mn-ea"/>
            </a:endParaRPr>
          </a:p>
        </p:txBody>
      </p:sp>
      <p:sp>
        <p:nvSpPr>
          <p:cNvPr id="12" name="자유형 12">
            <a:extLst>
              <a:ext uri="{FF2B5EF4-FFF2-40B4-BE49-F238E27FC236}">
                <a16:creationId xmlns:a16="http://schemas.microsoft.com/office/drawing/2014/main" id="{BDDFE219-86CE-42E0-95DC-CA095DF9272A}"/>
              </a:ext>
            </a:extLst>
          </p:cNvPr>
          <p:cNvSpPr/>
          <p:nvPr/>
        </p:nvSpPr>
        <p:spPr>
          <a:xfrm>
            <a:off x="4295274" y="938464"/>
            <a:ext cx="5610725" cy="2803990"/>
          </a:xfrm>
          <a:custGeom>
            <a:avLst/>
            <a:gdLst>
              <a:gd name="connsiteX0" fmla="*/ 571500 w 5981700"/>
              <a:gd name="connsiteY0" fmla="*/ 0 h 3035300"/>
              <a:gd name="connsiteX1" fmla="*/ 5981700 w 5981700"/>
              <a:gd name="connsiteY1" fmla="*/ 0 h 3035300"/>
              <a:gd name="connsiteX2" fmla="*/ 5981700 w 5981700"/>
              <a:gd name="connsiteY2" fmla="*/ 3035300 h 3035300"/>
              <a:gd name="connsiteX3" fmla="*/ 1149350 w 5981700"/>
              <a:gd name="connsiteY3" fmla="*/ 3035300 h 3035300"/>
              <a:gd name="connsiteX4" fmla="*/ 0 w 5981700"/>
              <a:gd name="connsiteY4" fmla="*/ 1016000 h 3035300"/>
              <a:gd name="connsiteX5" fmla="*/ 571500 w 5981700"/>
              <a:gd name="connsiteY5" fmla="*/ 0 h 3035300"/>
              <a:gd name="connsiteX0" fmla="*/ 578644 w 5988844"/>
              <a:gd name="connsiteY0" fmla="*/ 0 h 3035300"/>
              <a:gd name="connsiteX1" fmla="*/ 5988844 w 5988844"/>
              <a:gd name="connsiteY1" fmla="*/ 0 h 3035300"/>
              <a:gd name="connsiteX2" fmla="*/ 5988844 w 5988844"/>
              <a:gd name="connsiteY2" fmla="*/ 3035300 h 3035300"/>
              <a:gd name="connsiteX3" fmla="*/ 1156494 w 5988844"/>
              <a:gd name="connsiteY3" fmla="*/ 3035300 h 3035300"/>
              <a:gd name="connsiteX4" fmla="*/ 0 w 5988844"/>
              <a:gd name="connsiteY4" fmla="*/ 1004031 h 3035300"/>
              <a:gd name="connsiteX5" fmla="*/ 578644 w 5988844"/>
              <a:gd name="connsiteY5" fmla="*/ 0 h 3035300"/>
              <a:gd name="connsiteX0" fmla="*/ 571500 w 5988844"/>
              <a:gd name="connsiteY0" fmla="*/ 0 h 3035300"/>
              <a:gd name="connsiteX1" fmla="*/ 5988844 w 5988844"/>
              <a:gd name="connsiteY1" fmla="*/ 0 h 3035300"/>
              <a:gd name="connsiteX2" fmla="*/ 5988844 w 5988844"/>
              <a:gd name="connsiteY2" fmla="*/ 3035300 h 3035300"/>
              <a:gd name="connsiteX3" fmla="*/ 1156494 w 5988844"/>
              <a:gd name="connsiteY3" fmla="*/ 3035300 h 3035300"/>
              <a:gd name="connsiteX4" fmla="*/ 0 w 5988844"/>
              <a:gd name="connsiteY4" fmla="*/ 1004031 h 3035300"/>
              <a:gd name="connsiteX5" fmla="*/ 571500 w 5988844"/>
              <a:gd name="connsiteY5" fmla="*/ 0 h 3035300"/>
              <a:gd name="connsiteX0" fmla="*/ 547687 w 5965031"/>
              <a:gd name="connsiteY0" fmla="*/ 0 h 3035300"/>
              <a:gd name="connsiteX1" fmla="*/ 5965031 w 5965031"/>
              <a:gd name="connsiteY1" fmla="*/ 0 h 3035300"/>
              <a:gd name="connsiteX2" fmla="*/ 5965031 w 5965031"/>
              <a:gd name="connsiteY2" fmla="*/ 3035300 h 3035300"/>
              <a:gd name="connsiteX3" fmla="*/ 1132681 w 5965031"/>
              <a:gd name="connsiteY3" fmla="*/ 3035300 h 3035300"/>
              <a:gd name="connsiteX4" fmla="*/ 0 w 5965031"/>
              <a:gd name="connsiteY4" fmla="*/ 1004031 h 3035300"/>
              <a:gd name="connsiteX5" fmla="*/ 547687 w 5965031"/>
              <a:gd name="connsiteY5" fmla="*/ 0 h 3035300"/>
              <a:gd name="connsiteX0" fmla="*/ 566737 w 5984081"/>
              <a:gd name="connsiteY0" fmla="*/ 0 h 3035300"/>
              <a:gd name="connsiteX1" fmla="*/ 5984081 w 5984081"/>
              <a:gd name="connsiteY1" fmla="*/ 0 h 3035300"/>
              <a:gd name="connsiteX2" fmla="*/ 5984081 w 5984081"/>
              <a:gd name="connsiteY2" fmla="*/ 3035300 h 3035300"/>
              <a:gd name="connsiteX3" fmla="*/ 1151731 w 5984081"/>
              <a:gd name="connsiteY3" fmla="*/ 3035300 h 3035300"/>
              <a:gd name="connsiteX4" fmla="*/ 0 w 5984081"/>
              <a:gd name="connsiteY4" fmla="*/ 996850 h 3035300"/>
              <a:gd name="connsiteX5" fmla="*/ 566737 w 5984081"/>
              <a:gd name="connsiteY5" fmla="*/ 0 h 3035300"/>
              <a:gd name="connsiteX0" fmla="*/ 564356 w 5981700"/>
              <a:gd name="connsiteY0" fmla="*/ 0 h 3035300"/>
              <a:gd name="connsiteX1" fmla="*/ 5981700 w 5981700"/>
              <a:gd name="connsiteY1" fmla="*/ 0 h 3035300"/>
              <a:gd name="connsiteX2" fmla="*/ 5981700 w 5981700"/>
              <a:gd name="connsiteY2" fmla="*/ 3035300 h 3035300"/>
              <a:gd name="connsiteX3" fmla="*/ 1149350 w 5981700"/>
              <a:gd name="connsiteY3" fmla="*/ 3035300 h 3035300"/>
              <a:gd name="connsiteX4" fmla="*/ 0 w 5981700"/>
              <a:gd name="connsiteY4" fmla="*/ 1006425 h 3035300"/>
              <a:gd name="connsiteX5" fmla="*/ 564356 w 5981700"/>
              <a:gd name="connsiteY5" fmla="*/ 0 h 3035300"/>
              <a:gd name="connsiteX0" fmla="*/ 569118 w 5986462"/>
              <a:gd name="connsiteY0" fmla="*/ 0 h 3035300"/>
              <a:gd name="connsiteX1" fmla="*/ 5986462 w 5986462"/>
              <a:gd name="connsiteY1" fmla="*/ 0 h 3035300"/>
              <a:gd name="connsiteX2" fmla="*/ 5986462 w 5986462"/>
              <a:gd name="connsiteY2" fmla="*/ 3035300 h 3035300"/>
              <a:gd name="connsiteX3" fmla="*/ 1154112 w 5986462"/>
              <a:gd name="connsiteY3" fmla="*/ 3035300 h 3035300"/>
              <a:gd name="connsiteX4" fmla="*/ 0 w 5986462"/>
              <a:gd name="connsiteY4" fmla="*/ 996850 h 3035300"/>
              <a:gd name="connsiteX5" fmla="*/ 569118 w 5986462"/>
              <a:gd name="connsiteY5" fmla="*/ 0 h 303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86462" h="3035300">
                <a:moveTo>
                  <a:pt x="569118" y="0"/>
                </a:moveTo>
                <a:lnTo>
                  <a:pt x="5986462" y="0"/>
                </a:lnTo>
                <a:lnTo>
                  <a:pt x="5986462" y="3035300"/>
                </a:lnTo>
                <a:lnTo>
                  <a:pt x="1154112" y="3035300"/>
                </a:lnTo>
                <a:lnTo>
                  <a:pt x="0" y="996850"/>
                </a:lnTo>
                <a:lnTo>
                  <a:pt x="569118" y="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763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/>
              <a:t>4-1. </a:t>
            </a:r>
            <a:r>
              <a:rPr lang="ko-KR" altLang="en-US" dirty="0"/>
              <a:t>부실 학술지의 특징과 대처방안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250275" y="4050529"/>
            <a:ext cx="8911654" cy="95410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sz="1400" b="1" dirty="0" smtClean="0">
                <a:latin typeface="+mn-ea"/>
              </a:rPr>
              <a:t>투고한 학술지에 정중히 논문 철회를 요청함</a:t>
            </a:r>
            <a:endParaRPr lang="en-US" altLang="ko-KR" sz="1400" b="1" dirty="0" smtClean="0">
              <a:latin typeface="+mn-ea"/>
            </a:endParaRPr>
          </a:p>
          <a:p>
            <a:pPr marL="285750" indent="-285750">
              <a:buFontTx/>
              <a:buChar char="-"/>
            </a:pPr>
            <a:r>
              <a:rPr lang="ko-KR" altLang="en-US" sz="1400" b="1" dirty="0" smtClean="0">
                <a:latin typeface="+mn-ea"/>
              </a:rPr>
              <a:t>철회 요청이 무시될 경우</a:t>
            </a:r>
            <a:r>
              <a:rPr lang="en-US" altLang="ko-KR" sz="1400" b="1" dirty="0" smtClean="0">
                <a:latin typeface="+mn-ea"/>
              </a:rPr>
              <a:t>, </a:t>
            </a:r>
            <a:r>
              <a:rPr lang="ko-KR" altLang="en-US" sz="1400" b="1" dirty="0" smtClean="0">
                <a:latin typeface="+mn-ea"/>
              </a:rPr>
              <a:t>법적 대응을 할 것임을 시사하는 이메일을 보냄</a:t>
            </a:r>
            <a:endParaRPr lang="en-US" altLang="ko-KR" sz="1400" b="1" dirty="0" smtClean="0">
              <a:latin typeface="+mn-ea"/>
            </a:endParaRPr>
          </a:p>
          <a:p>
            <a:pPr marL="285750" indent="-285750">
              <a:buFontTx/>
              <a:buChar char="-"/>
            </a:pPr>
            <a:r>
              <a:rPr lang="ko-KR" altLang="en-US" sz="1400" b="1" dirty="0" smtClean="0">
                <a:latin typeface="+mn-ea"/>
              </a:rPr>
              <a:t>논문 </a:t>
            </a:r>
            <a:r>
              <a:rPr lang="ko-KR" altLang="en-US" sz="1400" b="1" dirty="0" err="1" smtClean="0">
                <a:latin typeface="+mn-ea"/>
              </a:rPr>
              <a:t>게재료를</a:t>
            </a:r>
            <a:r>
              <a:rPr lang="ko-KR" altLang="en-US" sz="1400" b="1" dirty="0" smtClean="0">
                <a:latin typeface="+mn-ea"/>
              </a:rPr>
              <a:t> 내기 전이라면</a:t>
            </a:r>
            <a:r>
              <a:rPr lang="en-US" altLang="ko-KR" sz="1400" b="1" dirty="0" smtClean="0">
                <a:latin typeface="+mn-ea"/>
              </a:rPr>
              <a:t>, </a:t>
            </a:r>
            <a:r>
              <a:rPr lang="ko-KR" altLang="en-US" sz="1400" b="1" dirty="0" smtClean="0">
                <a:latin typeface="+mn-ea"/>
              </a:rPr>
              <a:t>논문 </a:t>
            </a:r>
            <a:r>
              <a:rPr lang="ko-KR" altLang="en-US" sz="1400" b="1" dirty="0" err="1" smtClean="0">
                <a:latin typeface="+mn-ea"/>
              </a:rPr>
              <a:t>게재료를</a:t>
            </a:r>
            <a:r>
              <a:rPr lang="ko-KR" altLang="en-US" sz="1400" b="1" dirty="0" smtClean="0">
                <a:latin typeface="+mn-ea"/>
              </a:rPr>
              <a:t> 내지 않음</a:t>
            </a:r>
            <a:endParaRPr lang="en-US" altLang="ko-KR" sz="1400" b="1" dirty="0" smtClean="0">
              <a:latin typeface="+mn-ea"/>
            </a:endParaRPr>
          </a:p>
          <a:p>
            <a:pPr marL="285750" indent="-285750">
              <a:buFontTx/>
              <a:buChar char="-"/>
            </a:pPr>
            <a:r>
              <a:rPr lang="ko-KR" altLang="en-US" sz="1400" b="1" dirty="0" smtClean="0">
                <a:latin typeface="+mn-ea"/>
              </a:rPr>
              <a:t>한번 출판된 논문은 다시 다른 저널에 투고할 수 없으므로 투고 전 철저히 확인하는 것이 실질적인 유일한 방법임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F5C1B5D-748F-45FF-95C7-830D97A58FD5}"/>
              </a:ext>
            </a:extLst>
          </p:cNvPr>
          <p:cNvSpPr/>
          <p:nvPr/>
        </p:nvSpPr>
        <p:spPr>
          <a:xfrm>
            <a:off x="250275" y="3604127"/>
            <a:ext cx="2730120" cy="313618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0"/>
            <a:r>
              <a:rPr lang="ko-KR" altLang="en-US" sz="1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철회 요청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CF5C1B5D-748F-45FF-95C7-830D97A58FD5}"/>
              </a:ext>
            </a:extLst>
          </p:cNvPr>
          <p:cNvSpPr/>
          <p:nvPr/>
        </p:nvSpPr>
        <p:spPr>
          <a:xfrm>
            <a:off x="264091" y="5233874"/>
            <a:ext cx="2730120" cy="323887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0"/>
            <a:r>
              <a:rPr lang="ko-KR" altLang="en-US" sz="1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재발 방지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64091" y="5675012"/>
            <a:ext cx="8897838" cy="52322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sz="1400" b="1" dirty="0" smtClean="0">
                <a:latin typeface="+mn-ea"/>
              </a:rPr>
              <a:t>학술지를 알게 된 방식 등 경위 공유</a:t>
            </a:r>
            <a:r>
              <a:rPr lang="en-US" altLang="ko-KR" sz="1400" b="1" dirty="0" smtClean="0">
                <a:latin typeface="+mn-ea"/>
              </a:rPr>
              <a:t>(</a:t>
            </a:r>
            <a:r>
              <a:rPr lang="ko-KR" altLang="en-US" sz="1400" b="1" dirty="0" smtClean="0">
                <a:latin typeface="+mn-ea"/>
              </a:rPr>
              <a:t>예 </a:t>
            </a:r>
            <a:r>
              <a:rPr lang="en-US" altLang="ko-KR" sz="1400" b="1" dirty="0" smtClean="0">
                <a:latin typeface="+mn-ea"/>
              </a:rPr>
              <a:t>: </a:t>
            </a:r>
            <a:r>
              <a:rPr lang="ko-KR" altLang="en-US" sz="1400" b="1" dirty="0" smtClean="0">
                <a:latin typeface="+mn-ea"/>
              </a:rPr>
              <a:t>이메일 투고</a:t>
            </a:r>
            <a:r>
              <a:rPr lang="en-US" altLang="ko-KR" sz="1400" b="1" dirty="0" smtClean="0">
                <a:latin typeface="+mn-ea"/>
              </a:rPr>
              <a:t>, </a:t>
            </a:r>
            <a:r>
              <a:rPr lang="ko-KR" altLang="en-US" sz="1400" b="1" dirty="0" smtClean="0">
                <a:latin typeface="+mn-ea"/>
              </a:rPr>
              <a:t>인터넷 검색</a:t>
            </a:r>
            <a:r>
              <a:rPr lang="en-US" altLang="ko-KR" sz="1400" b="1" dirty="0" smtClean="0">
                <a:latin typeface="+mn-ea"/>
              </a:rPr>
              <a:t>)</a:t>
            </a:r>
          </a:p>
          <a:p>
            <a:pPr marL="285750" indent="-285750">
              <a:buFontTx/>
              <a:buChar char="-"/>
            </a:pPr>
            <a:r>
              <a:rPr lang="ko-KR" altLang="en-US" sz="1400" b="1" dirty="0" smtClean="0">
                <a:latin typeface="+mn-ea"/>
              </a:rPr>
              <a:t>출판 과정 등 특징에 대한 자세한 정보 공유</a:t>
            </a:r>
            <a:r>
              <a:rPr lang="en-US" altLang="ko-KR" sz="1400" b="1" dirty="0" smtClean="0">
                <a:latin typeface="+mn-ea"/>
              </a:rPr>
              <a:t>(</a:t>
            </a:r>
            <a:r>
              <a:rPr lang="ko-KR" altLang="en-US" sz="1400" b="1" dirty="0" smtClean="0">
                <a:latin typeface="+mn-ea"/>
              </a:rPr>
              <a:t>예 </a:t>
            </a:r>
            <a:r>
              <a:rPr lang="en-US" altLang="ko-KR" sz="1400" b="1" dirty="0" smtClean="0">
                <a:latin typeface="+mn-ea"/>
              </a:rPr>
              <a:t>: </a:t>
            </a:r>
            <a:r>
              <a:rPr lang="ko-KR" altLang="en-US" sz="1400" b="1" dirty="0" smtClean="0">
                <a:latin typeface="+mn-ea"/>
              </a:rPr>
              <a:t>동료 심사 여부 및 편집 절차 등에 대한 상세한 공유 필요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CF5C1B5D-748F-45FF-95C7-830D97A58FD5}"/>
              </a:ext>
            </a:extLst>
          </p:cNvPr>
          <p:cNvSpPr/>
          <p:nvPr/>
        </p:nvSpPr>
        <p:spPr>
          <a:xfrm>
            <a:off x="250276" y="3040856"/>
            <a:ext cx="8911654" cy="388424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 latinLnBrk="0"/>
            <a:r>
              <a:rPr lang="en-US" altLang="ko-KR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☞ </a:t>
            </a:r>
            <a:r>
              <a:rPr lang="ko-KR" altLang="en-US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부실 학술지 투고 후 대처방안</a:t>
            </a:r>
            <a:endParaRPr lang="ko-KR" altLang="en-US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F5C1B5D-748F-45FF-95C7-830D97A58FD5}"/>
              </a:ext>
            </a:extLst>
          </p:cNvPr>
          <p:cNvSpPr/>
          <p:nvPr/>
        </p:nvSpPr>
        <p:spPr>
          <a:xfrm>
            <a:off x="250275" y="1031388"/>
            <a:ext cx="2743936" cy="385036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0"/>
            <a:r>
              <a:rPr lang="ko-KR" altLang="en-US" sz="1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약탈적 학술지의 전략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81082" y="1004487"/>
            <a:ext cx="2214281" cy="73866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latin typeface="+mn-ea"/>
              </a:rPr>
              <a:t>① 위조 학술지</a:t>
            </a:r>
            <a:endParaRPr lang="en-US" altLang="ko-KR" sz="1400" b="1" dirty="0" smtClean="0">
              <a:latin typeface="+mn-ea"/>
            </a:endParaRPr>
          </a:p>
          <a:p>
            <a:r>
              <a:rPr lang="ko-KR" altLang="ko-KR" sz="1400" b="1" dirty="0" smtClean="0">
                <a:latin typeface="+mn-ea"/>
              </a:rPr>
              <a:t>②</a:t>
            </a:r>
            <a:r>
              <a:rPr lang="en-US" altLang="ko-KR" sz="1400" b="1" dirty="0" smtClean="0">
                <a:latin typeface="+mn-ea"/>
              </a:rPr>
              <a:t> </a:t>
            </a:r>
            <a:r>
              <a:rPr lang="ko-KR" altLang="en-US" sz="1400" b="1" dirty="0" smtClean="0">
                <a:latin typeface="+mn-ea"/>
              </a:rPr>
              <a:t>약탈적 학술지</a:t>
            </a:r>
            <a:endParaRPr lang="en-US" altLang="ko-KR" sz="1400" b="1" dirty="0" smtClean="0">
              <a:latin typeface="+mn-ea"/>
            </a:endParaRPr>
          </a:p>
          <a:p>
            <a:r>
              <a:rPr lang="ko-KR" altLang="ko-KR" sz="1400" b="1" dirty="0" smtClean="0">
                <a:latin typeface="+mn-ea"/>
              </a:rPr>
              <a:t>③</a:t>
            </a:r>
            <a:r>
              <a:rPr lang="en-US" altLang="ko-KR" sz="1400" b="1" dirty="0" smtClean="0">
                <a:latin typeface="+mn-ea"/>
              </a:rPr>
              <a:t> </a:t>
            </a:r>
            <a:r>
              <a:rPr lang="ko-KR" altLang="en-US" sz="1400" b="1" dirty="0" smtClean="0">
                <a:latin typeface="+mn-ea"/>
              </a:rPr>
              <a:t>대량 발행 학술지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CF5C1B5D-748F-45FF-95C7-830D97A58FD5}"/>
              </a:ext>
            </a:extLst>
          </p:cNvPr>
          <p:cNvSpPr/>
          <p:nvPr/>
        </p:nvSpPr>
        <p:spPr>
          <a:xfrm>
            <a:off x="250275" y="1949044"/>
            <a:ext cx="2743936" cy="363850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0"/>
            <a:r>
              <a:rPr lang="ko-KR" altLang="en-US" sz="1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부실 학술지 여부 파악하기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281081" y="1949044"/>
            <a:ext cx="2214281" cy="95410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latin typeface="+mn-ea"/>
              </a:rPr>
              <a:t>① 동료 심사</a:t>
            </a:r>
            <a:endParaRPr lang="en-US" altLang="ko-KR" sz="1400" b="1" dirty="0" smtClean="0">
              <a:latin typeface="+mn-ea"/>
            </a:endParaRPr>
          </a:p>
          <a:p>
            <a:r>
              <a:rPr lang="ko-KR" altLang="ko-KR" sz="1400" b="1" dirty="0" smtClean="0">
                <a:latin typeface="+mn-ea"/>
              </a:rPr>
              <a:t>②</a:t>
            </a:r>
            <a:r>
              <a:rPr lang="en-US" altLang="ko-KR" sz="1400" b="1" dirty="0" smtClean="0">
                <a:latin typeface="+mn-ea"/>
              </a:rPr>
              <a:t> </a:t>
            </a:r>
            <a:r>
              <a:rPr lang="ko-KR" altLang="en-US" sz="1400" b="1" dirty="0" smtClean="0">
                <a:latin typeface="+mn-ea"/>
              </a:rPr>
              <a:t>공격적 마케팅</a:t>
            </a:r>
            <a:endParaRPr lang="en-US" altLang="ko-KR" sz="1400" b="1" dirty="0" smtClean="0">
              <a:latin typeface="+mn-ea"/>
            </a:endParaRPr>
          </a:p>
          <a:p>
            <a:r>
              <a:rPr lang="ko-KR" altLang="ko-KR" sz="1400" b="1" dirty="0" smtClean="0">
                <a:latin typeface="+mn-ea"/>
              </a:rPr>
              <a:t>③</a:t>
            </a:r>
            <a:r>
              <a:rPr lang="en-US" altLang="ko-KR" sz="1400" b="1" dirty="0" smtClean="0">
                <a:latin typeface="+mn-ea"/>
              </a:rPr>
              <a:t> </a:t>
            </a:r>
            <a:r>
              <a:rPr lang="ko-KR" altLang="en-US" sz="1400" b="1" dirty="0" smtClean="0">
                <a:latin typeface="+mn-ea"/>
              </a:rPr>
              <a:t>비용 청구 방식</a:t>
            </a:r>
            <a:endParaRPr lang="en-US" altLang="ko-KR" sz="1400" b="1" dirty="0" smtClean="0">
              <a:latin typeface="+mn-ea"/>
            </a:endParaRPr>
          </a:p>
          <a:p>
            <a:r>
              <a:rPr lang="ko-KR" altLang="ko-KR" sz="1400" b="1" dirty="0" smtClean="0">
                <a:latin typeface="+mn-ea"/>
              </a:rPr>
              <a:t>④</a:t>
            </a:r>
            <a:r>
              <a:rPr lang="en-US" altLang="ko-KR" sz="1400" b="1" dirty="0" smtClean="0">
                <a:latin typeface="+mn-ea"/>
              </a:rPr>
              <a:t> </a:t>
            </a:r>
            <a:r>
              <a:rPr lang="ko-KR" altLang="en-US" sz="1400" b="1" dirty="0" smtClean="0">
                <a:latin typeface="+mn-ea"/>
              </a:rPr>
              <a:t>불투명한 운영진 정보</a:t>
            </a:r>
            <a:endParaRPr lang="ko-KR" altLang="en-US" sz="14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61064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 smtClean="0"/>
              <a:t>4-2. </a:t>
            </a:r>
            <a:r>
              <a:rPr lang="ko-KR" altLang="en-US" dirty="0" smtClean="0"/>
              <a:t>부실 학회의 특징과 대처방안</a:t>
            </a:r>
            <a:endParaRPr lang="ko-KR" alt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232345" y="4622082"/>
            <a:ext cx="8897838" cy="163121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latin typeface="+mn-ea"/>
              </a:rPr>
              <a:t>■ 해외 학술지 투고 시 유의점</a:t>
            </a:r>
            <a:endParaRPr lang="en-US" altLang="ko-KR" sz="1600" b="1" dirty="0" smtClean="0">
              <a:latin typeface="+mn-ea"/>
            </a:endParaRPr>
          </a:p>
          <a:p>
            <a:pPr marL="285750" indent="-285750">
              <a:buFontTx/>
              <a:buChar char="-"/>
            </a:pPr>
            <a:r>
              <a:rPr lang="ko-KR" altLang="en-US" sz="1400" b="1" dirty="0" smtClean="0">
                <a:latin typeface="+mn-ea"/>
              </a:rPr>
              <a:t>이해관계를 반드시 공개</a:t>
            </a:r>
            <a:endParaRPr lang="en-US" altLang="ko-KR" sz="1400" b="1" dirty="0" smtClean="0">
              <a:latin typeface="+mn-ea"/>
            </a:endParaRPr>
          </a:p>
          <a:p>
            <a:pPr marL="285750" indent="-285750">
              <a:buFontTx/>
              <a:buChar char="-"/>
            </a:pPr>
            <a:r>
              <a:rPr lang="ko-KR" altLang="en-US" sz="1400" b="1" dirty="0" smtClean="0">
                <a:latin typeface="+mn-ea"/>
              </a:rPr>
              <a:t>임상실험 등 지침 확인</a:t>
            </a:r>
            <a:endParaRPr lang="en-US" altLang="ko-KR" sz="1400" b="1" dirty="0" smtClean="0">
              <a:latin typeface="+mn-ea"/>
            </a:endParaRPr>
          </a:p>
          <a:p>
            <a:pPr marL="285750" indent="-285750">
              <a:buFontTx/>
              <a:buChar char="-"/>
            </a:pPr>
            <a:r>
              <a:rPr lang="ko-KR" altLang="en-US" sz="1400" b="1" dirty="0" smtClean="0">
                <a:latin typeface="+mn-ea"/>
              </a:rPr>
              <a:t>연구수행에서 인간대상자의 정보가 보호되었는지 확인</a:t>
            </a:r>
            <a:endParaRPr lang="en-US" altLang="ko-KR" sz="1400" b="1" dirty="0" smtClean="0">
              <a:latin typeface="+mn-ea"/>
            </a:endParaRPr>
          </a:p>
          <a:p>
            <a:pPr marL="285750" indent="-285750">
              <a:buFontTx/>
              <a:buChar char="-"/>
            </a:pPr>
            <a:r>
              <a:rPr lang="ko-KR" altLang="en-US" sz="1400" b="1" dirty="0" smtClean="0">
                <a:latin typeface="+mn-ea"/>
              </a:rPr>
              <a:t>직접 인용과 간접 인용에 대해 철저하게 표기했는지 여부를 자세히 살핌</a:t>
            </a:r>
            <a:endParaRPr lang="en-US" altLang="ko-KR" sz="1400" b="1" dirty="0" smtClean="0">
              <a:latin typeface="+mn-ea"/>
            </a:endParaRPr>
          </a:p>
          <a:p>
            <a:pPr marL="285750" indent="-285750">
              <a:buFontTx/>
              <a:buChar char="-"/>
            </a:pPr>
            <a:r>
              <a:rPr lang="ko-KR" altLang="en-US" sz="1400" b="1" dirty="0" smtClean="0">
                <a:latin typeface="+mn-ea"/>
              </a:rPr>
              <a:t>자기 표절 예방</a:t>
            </a:r>
            <a:endParaRPr lang="en-US" altLang="ko-KR" sz="1400" b="1" dirty="0" smtClean="0">
              <a:latin typeface="+mn-ea"/>
            </a:endParaRPr>
          </a:p>
          <a:p>
            <a:pPr marL="285750" indent="-285750">
              <a:buFontTx/>
              <a:buChar char="-"/>
            </a:pPr>
            <a:r>
              <a:rPr lang="ko-KR" altLang="en-US" sz="1400" b="1" dirty="0" smtClean="0">
                <a:latin typeface="+mn-ea"/>
              </a:rPr>
              <a:t>중복 출판 예방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F5C1B5D-748F-45FF-95C7-830D97A58FD5}"/>
              </a:ext>
            </a:extLst>
          </p:cNvPr>
          <p:cNvSpPr/>
          <p:nvPr/>
        </p:nvSpPr>
        <p:spPr>
          <a:xfrm>
            <a:off x="250275" y="1031388"/>
            <a:ext cx="3586619" cy="385036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0"/>
            <a:r>
              <a:rPr lang="ko-KR" altLang="en-US" sz="1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부실 학회 여부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50275" y="1516795"/>
            <a:ext cx="8897838" cy="149271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300" b="1" dirty="0" smtClean="0">
                <a:latin typeface="+mn-ea"/>
              </a:rPr>
              <a:t>① 동료 심사 </a:t>
            </a:r>
            <a:r>
              <a:rPr lang="en-US" altLang="ko-KR" sz="1300" b="1" dirty="0" smtClean="0">
                <a:latin typeface="+mn-ea"/>
              </a:rPr>
              <a:t>– </a:t>
            </a:r>
            <a:r>
              <a:rPr lang="ko-KR" altLang="en-US" sz="1300" b="1" dirty="0" smtClean="0">
                <a:latin typeface="+mn-ea"/>
              </a:rPr>
              <a:t>일반 학회의 경우 동료 심사를 거치는 반면 부실 학회의 경우 동료심사</a:t>
            </a:r>
            <a:r>
              <a:rPr lang="ko-KR" altLang="en-US" sz="1300" b="1" dirty="0" smtClean="0">
                <a:latin typeface="+mn-ea"/>
              </a:rPr>
              <a:t>없이 모든 논문이나 초록을 수락함</a:t>
            </a:r>
            <a:r>
              <a:rPr lang="en-US" altLang="ko-KR" sz="1300" b="1" dirty="0" smtClean="0">
                <a:latin typeface="+mn-ea"/>
              </a:rPr>
              <a:t>.</a:t>
            </a:r>
            <a:endParaRPr lang="en-US" altLang="ko-KR" sz="1300" b="1" dirty="0" smtClean="0">
              <a:latin typeface="+mn-ea"/>
            </a:endParaRPr>
          </a:p>
          <a:p>
            <a:r>
              <a:rPr lang="ko-KR" altLang="ko-KR" sz="1300" b="1" dirty="0" smtClean="0">
                <a:latin typeface="+mn-ea"/>
              </a:rPr>
              <a:t>②</a:t>
            </a:r>
            <a:r>
              <a:rPr lang="en-US" altLang="ko-KR" sz="1300" b="1" dirty="0" smtClean="0">
                <a:latin typeface="+mn-ea"/>
              </a:rPr>
              <a:t> </a:t>
            </a:r>
            <a:r>
              <a:rPr lang="ko-KR" altLang="en-US" sz="1300" b="1" dirty="0" smtClean="0">
                <a:latin typeface="+mn-ea"/>
              </a:rPr>
              <a:t>공격적 마케팅 </a:t>
            </a:r>
            <a:r>
              <a:rPr lang="en-US" altLang="ko-KR" sz="1300" b="1" dirty="0" smtClean="0">
                <a:latin typeface="+mn-ea"/>
              </a:rPr>
              <a:t>– </a:t>
            </a:r>
            <a:r>
              <a:rPr lang="ko-KR" altLang="en-US" sz="1300" b="1" dirty="0" smtClean="0">
                <a:latin typeface="+mn-ea"/>
              </a:rPr>
              <a:t>저명한 학자들이 참석한다고 선전하거나</a:t>
            </a:r>
            <a:r>
              <a:rPr lang="en-US" altLang="ko-KR" sz="1300" b="1" dirty="0" smtClean="0">
                <a:latin typeface="+mn-ea"/>
              </a:rPr>
              <a:t>, </a:t>
            </a:r>
            <a:r>
              <a:rPr lang="ko-KR" altLang="en-US" sz="1300" b="1" dirty="0" smtClean="0">
                <a:latin typeface="+mn-ea"/>
              </a:rPr>
              <a:t>학회 논문을 </a:t>
            </a:r>
            <a:r>
              <a:rPr lang="ko-KR" altLang="en-US" sz="1300" b="1" dirty="0" err="1" smtClean="0">
                <a:latin typeface="+mn-ea"/>
              </a:rPr>
              <a:t>학회지에</a:t>
            </a:r>
            <a:r>
              <a:rPr lang="ko-KR" altLang="en-US" sz="1300" b="1" dirty="0" smtClean="0">
                <a:latin typeface="+mn-ea"/>
              </a:rPr>
              <a:t> 게재해준다고 선전하거나</a:t>
            </a:r>
            <a:r>
              <a:rPr lang="en-US" altLang="ko-KR" sz="1300" b="1" dirty="0" smtClean="0">
                <a:latin typeface="+mn-ea"/>
              </a:rPr>
              <a:t>, </a:t>
            </a:r>
            <a:r>
              <a:rPr lang="ko-KR" altLang="en-US" sz="1300" b="1" dirty="0" smtClean="0">
                <a:latin typeface="+mn-ea"/>
              </a:rPr>
              <a:t>학회 참여를 독려하는 이메일을 보냈다면 참여를 제고함</a:t>
            </a:r>
            <a:r>
              <a:rPr lang="en-US" altLang="ko-KR" sz="1300" b="1" dirty="0" smtClean="0">
                <a:latin typeface="+mn-ea"/>
              </a:rPr>
              <a:t>.</a:t>
            </a:r>
          </a:p>
          <a:p>
            <a:r>
              <a:rPr lang="ko-KR" altLang="ko-KR" sz="1300" b="1" dirty="0" smtClean="0">
                <a:latin typeface="+mn-ea"/>
              </a:rPr>
              <a:t>③</a:t>
            </a:r>
            <a:r>
              <a:rPr lang="en-US" altLang="ko-KR" sz="1300" b="1" dirty="0" smtClean="0">
                <a:latin typeface="+mn-ea"/>
              </a:rPr>
              <a:t> </a:t>
            </a:r>
            <a:r>
              <a:rPr lang="ko-KR" altLang="en-US" sz="1300" b="1" dirty="0" smtClean="0">
                <a:latin typeface="+mn-ea"/>
              </a:rPr>
              <a:t>불투명한 운영진 </a:t>
            </a:r>
            <a:r>
              <a:rPr lang="en-US" altLang="ko-KR" sz="1300" b="1" dirty="0" smtClean="0">
                <a:latin typeface="+mn-ea"/>
              </a:rPr>
              <a:t>– </a:t>
            </a:r>
            <a:r>
              <a:rPr lang="ko-KR" altLang="en-US" sz="1300" b="1" dirty="0" smtClean="0">
                <a:latin typeface="+mn-ea"/>
              </a:rPr>
              <a:t>신분과 소속이 분명하지 않은 인물 또는 운영 주체가 분명하지 않은 기관이 메일을 통해 논문 게재를 독려한다면 부실 학술지일 가능성이 높음</a:t>
            </a:r>
            <a:r>
              <a:rPr lang="en-US" altLang="ko-KR" sz="1300" b="1" dirty="0" smtClean="0">
                <a:latin typeface="+mn-ea"/>
              </a:rPr>
              <a:t>.</a:t>
            </a:r>
          </a:p>
          <a:p>
            <a:r>
              <a:rPr lang="ko-KR" altLang="ko-KR" sz="1300" b="1" dirty="0" smtClean="0">
                <a:latin typeface="+mn-ea"/>
              </a:rPr>
              <a:t>④</a:t>
            </a:r>
            <a:r>
              <a:rPr lang="en-US" altLang="ko-KR" sz="1300" b="1" dirty="0" smtClean="0">
                <a:latin typeface="+mn-ea"/>
              </a:rPr>
              <a:t> </a:t>
            </a:r>
            <a:r>
              <a:rPr lang="ko-KR" altLang="en-US" sz="1300" b="1" dirty="0" smtClean="0">
                <a:latin typeface="+mn-ea"/>
              </a:rPr>
              <a:t>다양한 학문분야 </a:t>
            </a:r>
            <a:r>
              <a:rPr lang="en-US" altLang="ko-KR" sz="1300" b="1" dirty="0" smtClean="0">
                <a:latin typeface="+mn-ea"/>
              </a:rPr>
              <a:t>– </a:t>
            </a:r>
            <a:r>
              <a:rPr lang="ko-KR" altLang="en-US" sz="1300" b="1" dirty="0" smtClean="0">
                <a:latin typeface="+mn-ea"/>
              </a:rPr>
              <a:t>일반 학회의 경우 특정 학문 분야에 대한 학술 대회가 개최되는 반면 부실 학회는 광범위한 학문 분야에 걸쳐 초록과 논문을 수락함</a:t>
            </a:r>
            <a:r>
              <a:rPr lang="en-US" altLang="ko-KR" sz="1300" b="1" dirty="0" smtClean="0">
                <a:latin typeface="+mn-ea"/>
              </a:rPr>
              <a:t>.</a:t>
            </a:r>
            <a:endParaRPr lang="ko-KR" altLang="en-US" sz="1300" b="1" dirty="0">
              <a:latin typeface="+mn-ea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CF5C1B5D-748F-45FF-95C7-830D97A58FD5}"/>
              </a:ext>
            </a:extLst>
          </p:cNvPr>
          <p:cNvSpPr/>
          <p:nvPr/>
        </p:nvSpPr>
        <p:spPr>
          <a:xfrm>
            <a:off x="232345" y="3192964"/>
            <a:ext cx="3604549" cy="401884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0"/>
            <a:r>
              <a:rPr lang="ko-KR" altLang="en-US" sz="1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부실 학회에 참가했을 때 대처 방법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50275" y="3739133"/>
            <a:ext cx="8911654" cy="73866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latin typeface="+mn-ea"/>
              </a:rPr>
              <a:t>① 학술활동 </a:t>
            </a:r>
            <a:r>
              <a:rPr lang="en-US" altLang="ko-KR" sz="1400" b="1" dirty="0" smtClean="0">
                <a:latin typeface="+mn-ea"/>
              </a:rPr>
              <a:t>– </a:t>
            </a:r>
            <a:r>
              <a:rPr lang="ko-KR" altLang="en-US" sz="1400" b="1" dirty="0" smtClean="0">
                <a:latin typeface="+mn-ea"/>
              </a:rPr>
              <a:t>본인이 참가한 학회가 부실 학회로 의심되더라도 본인의 학술 활동에 최선을 다함</a:t>
            </a:r>
            <a:r>
              <a:rPr lang="en-US" altLang="ko-KR" sz="1400" b="1" dirty="0" smtClean="0">
                <a:latin typeface="+mn-ea"/>
              </a:rPr>
              <a:t>.</a:t>
            </a:r>
          </a:p>
          <a:p>
            <a:r>
              <a:rPr lang="ko-KR" altLang="ko-KR" sz="1400" b="1" dirty="0" smtClean="0">
                <a:latin typeface="+mn-ea"/>
              </a:rPr>
              <a:t>②</a:t>
            </a:r>
            <a:r>
              <a:rPr lang="en-US" altLang="ko-KR" sz="1400" b="1" dirty="0" smtClean="0">
                <a:latin typeface="+mn-ea"/>
              </a:rPr>
              <a:t> </a:t>
            </a:r>
            <a:r>
              <a:rPr lang="ko-KR" altLang="en-US" sz="1400" b="1" dirty="0" smtClean="0">
                <a:latin typeface="+mn-ea"/>
              </a:rPr>
              <a:t>증거수집 </a:t>
            </a:r>
            <a:r>
              <a:rPr lang="en-US" altLang="ko-KR" sz="1400" b="1" dirty="0" smtClean="0">
                <a:latin typeface="+mn-ea"/>
              </a:rPr>
              <a:t>– </a:t>
            </a:r>
            <a:r>
              <a:rPr lang="ko-KR" altLang="en-US" sz="1400" b="1" dirty="0" smtClean="0">
                <a:latin typeface="+mn-ea"/>
              </a:rPr>
              <a:t>본인의 학술 활동에 대하여 사진 등을 통해 증거를 수집한 후 학회 정보에 대한 증거를 수집함</a:t>
            </a:r>
            <a:r>
              <a:rPr lang="en-US" altLang="ko-KR" sz="1400" b="1" dirty="0" smtClean="0">
                <a:latin typeface="+mn-ea"/>
              </a:rPr>
              <a:t>.</a:t>
            </a:r>
          </a:p>
          <a:p>
            <a:r>
              <a:rPr lang="ko-KR" altLang="ko-KR" sz="1400" b="1" dirty="0" smtClean="0">
                <a:latin typeface="+mn-ea"/>
              </a:rPr>
              <a:t>③</a:t>
            </a:r>
            <a:r>
              <a:rPr lang="en-US" altLang="ko-KR" sz="1400" b="1" dirty="0" smtClean="0">
                <a:latin typeface="+mn-ea"/>
              </a:rPr>
              <a:t> </a:t>
            </a:r>
            <a:r>
              <a:rPr lang="ko-KR" altLang="en-US" sz="1400" b="1" dirty="0" smtClean="0">
                <a:latin typeface="+mn-ea"/>
              </a:rPr>
              <a:t>정보공유 </a:t>
            </a:r>
            <a:r>
              <a:rPr lang="en-US" altLang="ko-KR" sz="1400" b="1" dirty="0" smtClean="0">
                <a:latin typeface="+mn-ea"/>
              </a:rPr>
              <a:t>– </a:t>
            </a:r>
            <a:r>
              <a:rPr lang="ko-KR" altLang="en-US" sz="1400" b="1" dirty="0" smtClean="0">
                <a:latin typeface="+mn-ea"/>
              </a:rPr>
              <a:t>학회에서 돌아온 후 학회에 대해 동료들과 공유하여 희생자가 생기지 않도록 방지에 노력함</a:t>
            </a:r>
            <a:r>
              <a:rPr lang="en-US" altLang="ko-KR" sz="1400" b="1" dirty="0" smtClean="0">
                <a:latin typeface="+mn-ea"/>
              </a:rPr>
              <a:t>.</a:t>
            </a:r>
            <a:endParaRPr lang="en-US" altLang="ko-KR" sz="1400" b="1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01748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/>
              <a:t>4</a:t>
            </a:r>
            <a:r>
              <a:rPr lang="en-US" altLang="ko-KR" dirty="0" smtClean="0"/>
              <a:t>-1. </a:t>
            </a:r>
            <a:r>
              <a:rPr lang="ko-KR" altLang="en-US" dirty="0" smtClean="0"/>
              <a:t>부실 학술지의 특징과 대처방안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021107" y="1679863"/>
            <a:ext cx="6571130" cy="95410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latin typeface="+mn-ea"/>
              </a:rPr>
              <a:t>본격적인 연구 수행에 들어가기 이전에 연구가 연구공동체의 지적 발전</a:t>
            </a:r>
            <a:r>
              <a:rPr lang="en-US" altLang="ko-KR" sz="1400" b="1" dirty="0" smtClean="0">
                <a:latin typeface="+mn-ea"/>
              </a:rPr>
              <a:t>, </a:t>
            </a:r>
            <a:r>
              <a:rPr lang="ko-KR" altLang="en-US" sz="1400" b="1" dirty="0" smtClean="0">
                <a:latin typeface="+mn-ea"/>
              </a:rPr>
              <a:t>사회의 안녕과 인류의 복지에 미칠 수 있는 영향력을 고려해야 함</a:t>
            </a:r>
            <a:r>
              <a:rPr lang="en-US" altLang="ko-KR" sz="1400" b="1" dirty="0" smtClean="0">
                <a:latin typeface="+mn-ea"/>
              </a:rPr>
              <a:t>.</a:t>
            </a:r>
          </a:p>
          <a:p>
            <a:r>
              <a:rPr lang="ko-KR" altLang="en-US" sz="1400" b="1" dirty="0" smtClean="0">
                <a:latin typeface="+mn-ea"/>
              </a:rPr>
              <a:t>■ </a:t>
            </a:r>
            <a:r>
              <a:rPr lang="ko-KR" altLang="en-US" sz="1400" b="1" dirty="0" smtClean="0">
                <a:latin typeface="+mn-ea"/>
              </a:rPr>
              <a:t>기관윤리심의위원회</a:t>
            </a:r>
            <a:r>
              <a:rPr lang="en-US" altLang="ko-KR" sz="1400" b="1" dirty="0" smtClean="0">
                <a:latin typeface="+mn-ea"/>
              </a:rPr>
              <a:t>(</a:t>
            </a:r>
            <a:r>
              <a:rPr lang="en-US" altLang="ko-KR" sz="1400" b="1" dirty="0" smtClean="0">
                <a:latin typeface="+mn-ea"/>
              </a:rPr>
              <a:t>IRB)</a:t>
            </a:r>
            <a:r>
              <a:rPr lang="ko-KR" altLang="en-US" sz="1400" b="1" dirty="0">
                <a:latin typeface="+mn-ea"/>
              </a:rPr>
              <a:t> </a:t>
            </a:r>
            <a:r>
              <a:rPr lang="en-US" altLang="ko-KR" sz="1400" b="1" dirty="0" smtClean="0">
                <a:latin typeface="+mn-ea"/>
              </a:rPr>
              <a:t>– </a:t>
            </a:r>
            <a:r>
              <a:rPr lang="ko-KR" altLang="en-US" sz="1400" b="1" dirty="0" smtClean="0">
                <a:latin typeface="+mn-ea"/>
              </a:rPr>
              <a:t>인간을 직접 상대하거나 이미 확보된 </a:t>
            </a:r>
            <a:r>
              <a:rPr lang="ko-KR" altLang="en-US" sz="1400" b="1" dirty="0" err="1" smtClean="0">
                <a:latin typeface="+mn-ea"/>
              </a:rPr>
              <a:t>검체를</a:t>
            </a:r>
            <a:r>
              <a:rPr lang="ko-KR" altLang="en-US" sz="1400" b="1" dirty="0" smtClean="0">
                <a:latin typeface="+mn-ea"/>
              </a:rPr>
              <a:t> 대상으로 연구할 때</a:t>
            </a:r>
            <a:r>
              <a:rPr lang="en-US" altLang="ko-KR" sz="1400" b="1" dirty="0" smtClean="0">
                <a:latin typeface="+mn-ea"/>
              </a:rPr>
              <a:t>, </a:t>
            </a:r>
            <a:r>
              <a:rPr lang="ko-KR" altLang="en-US" sz="1400" b="1" dirty="0" smtClean="0">
                <a:latin typeface="+mn-ea"/>
              </a:rPr>
              <a:t>반드시 인간 대상 연구에 대한 승인을 받아야 함</a:t>
            </a:r>
            <a:r>
              <a:rPr lang="en-US" altLang="ko-KR" sz="1400" b="1" dirty="0" smtClean="0">
                <a:latin typeface="+mn-ea"/>
              </a:rPr>
              <a:t>.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F5C1B5D-748F-45FF-95C7-830D97A58FD5}"/>
              </a:ext>
            </a:extLst>
          </p:cNvPr>
          <p:cNvSpPr/>
          <p:nvPr/>
        </p:nvSpPr>
        <p:spPr>
          <a:xfrm>
            <a:off x="214420" y="1679863"/>
            <a:ext cx="2690147" cy="313618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0"/>
            <a:r>
              <a:rPr lang="ko-KR" altLang="en-US" sz="1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연구설계 및 계획 단계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CF5C1B5D-748F-45FF-95C7-830D97A58FD5}"/>
              </a:ext>
            </a:extLst>
          </p:cNvPr>
          <p:cNvSpPr/>
          <p:nvPr/>
        </p:nvSpPr>
        <p:spPr>
          <a:xfrm>
            <a:off x="214420" y="3308277"/>
            <a:ext cx="2690146" cy="323887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0"/>
            <a:r>
              <a:rPr lang="ko-KR" altLang="en-US" sz="1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연구 수행 단계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021107" y="4934647"/>
            <a:ext cx="6571130" cy="138499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latin typeface="+mn-ea"/>
              </a:rPr>
              <a:t>■ </a:t>
            </a:r>
            <a:r>
              <a:rPr lang="ko-KR" altLang="en-US" sz="1400" b="1" dirty="0" smtClean="0">
                <a:latin typeface="+mn-ea"/>
              </a:rPr>
              <a:t> </a:t>
            </a:r>
            <a:r>
              <a:rPr lang="ko-KR" altLang="en-US" sz="1400" b="1" dirty="0" smtClean="0">
                <a:latin typeface="+mj-ea"/>
                <a:ea typeface="+mj-ea"/>
              </a:rPr>
              <a:t>연구윤리서약서</a:t>
            </a:r>
            <a:r>
              <a:rPr lang="en-US" altLang="ko-KR" sz="1400" b="1" dirty="0" smtClean="0">
                <a:latin typeface="+mj-ea"/>
                <a:ea typeface="+mj-ea"/>
              </a:rPr>
              <a:t>(Journal and Article Management System, JAMS </a:t>
            </a:r>
            <a:r>
              <a:rPr lang="ko-KR" altLang="en-US" sz="1400" b="1" dirty="0" smtClean="0">
                <a:latin typeface="+mj-ea"/>
                <a:ea typeface="+mj-ea"/>
              </a:rPr>
              <a:t>양식</a:t>
            </a:r>
            <a:r>
              <a:rPr lang="en-US" altLang="ko-KR" sz="1400" b="1" dirty="0" smtClean="0">
                <a:latin typeface="+mj-ea"/>
                <a:ea typeface="+mj-ea"/>
              </a:rPr>
              <a:t>)</a:t>
            </a:r>
          </a:p>
          <a:p>
            <a:r>
              <a:rPr lang="ko-KR" altLang="en-US" sz="1400" b="1" dirty="0" smtClean="0">
                <a:latin typeface="+mj-ea"/>
                <a:ea typeface="+mj-ea"/>
              </a:rPr>
              <a:t>① 저자</a:t>
            </a:r>
            <a:r>
              <a:rPr lang="en-US" altLang="ko-KR" sz="1400" b="1" dirty="0" smtClean="0">
                <a:latin typeface="+mj-ea"/>
                <a:ea typeface="+mj-ea"/>
              </a:rPr>
              <a:t>(</a:t>
            </a:r>
            <a:r>
              <a:rPr lang="ko-KR" altLang="en-US" sz="1400" b="1" dirty="0" smtClean="0">
                <a:latin typeface="+mj-ea"/>
                <a:ea typeface="+mj-ea"/>
              </a:rPr>
              <a:t>들</a:t>
            </a:r>
            <a:r>
              <a:rPr lang="en-US" altLang="ko-KR" sz="1400" b="1" dirty="0" smtClean="0">
                <a:latin typeface="+mj-ea"/>
                <a:ea typeface="+mj-ea"/>
              </a:rPr>
              <a:t>)</a:t>
            </a:r>
            <a:r>
              <a:rPr lang="ko-KR" altLang="en-US" sz="1400" b="1" dirty="0" smtClean="0">
                <a:latin typeface="+mj-ea"/>
                <a:ea typeface="+mj-ea"/>
              </a:rPr>
              <a:t>은 학회의 연구윤리규정을 인지하고</a:t>
            </a:r>
            <a:r>
              <a:rPr lang="en-US" altLang="ko-KR" sz="1400" b="1" dirty="0" smtClean="0">
                <a:latin typeface="+mj-ea"/>
                <a:ea typeface="+mj-ea"/>
              </a:rPr>
              <a:t>, </a:t>
            </a:r>
            <a:r>
              <a:rPr lang="ko-KR" altLang="en-US" sz="1400" b="1" dirty="0" smtClean="0">
                <a:latin typeface="+mj-ea"/>
                <a:ea typeface="+mj-ea"/>
              </a:rPr>
              <a:t>논문 투고 및 게재 시</a:t>
            </a:r>
            <a:r>
              <a:rPr lang="en-US" altLang="ko-KR" sz="1400" b="1" dirty="0" smtClean="0">
                <a:latin typeface="+mj-ea"/>
                <a:ea typeface="+mj-ea"/>
              </a:rPr>
              <a:t>, </a:t>
            </a:r>
            <a:r>
              <a:rPr lang="ko-KR" altLang="en-US" sz="1400" b="1" dirty="0" smtClean="0">
                <a:latin typeface="+mj-ea"/>
                <a:ea typeface="+mj-ea"/>
              </a:rPr>
              <a:t>학회의 연구윤리규정을 준수한다</a:t>
            </a:r>
            <a:r>
              <a:rPr lang="en-US" altLang="ko-KR" sz="1400" b="1" dirty="0" smtClean="0">
                <a:latin typeface="+mj-ea"/>
                <a:ea typeface="+mj-ea"/>
              </a:rPr>
              <a:t>.</a:t>
            </a:r>
          </a:p>
          <a:p>
            <a:r>
              <a:rPr lang="ko-KR" altLang="en-US" sz="1400" b="1" dirty="0" smtClean="0">
                <a:latin typeface="+mj-ea"/>
                <a:ea typeface="+mj-ea"/>
              </a:rPr>
              <a:t>② 위조⋅ 변조⋅ 표절 등과 같은 부정행위가 있는 논문은 게재하지 않는다</a:t>
            </a:r>
            <a:r>
              <a:rPr lang="en-US" altLang="ko-KR" sz="1400" b="1" dirty="0" smtClean="0">
                <a:latin typeface="+mj-ea"/>
                <a:ea typeface="+mj-ea"/>
              </a:rPr>
              <a:t>.</a:t>
            </a:r>
          </a:p>
          <a:p>
            <a:r>
              <a:rPr lang="ko-KR" altLang="en-US" sz="1400" b="1" dirty="0" smtClean="0">
                <a:latin typeface="+mj-ea"/>
                <a:ea typeface="+mj-ea"/>
              </a:rPr>
              <a:t>③ 투고 및 게재 논문은 내용이나 기법 상 다른 곳에 발표하지 않은 독창성을 가져야 한다</a:t>
            </a:r>
            <a:r>
              <a:rPr lang="en-US" altLang="ko-KR" sz="1400" b="1" dirty="0" smtClean="0">
                <a:latin typeface="+mj-ea"/>
                <a:ea typeface="+mj-ea"/>
              </a:rPr>
              <a:t>.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CF5C1B5D-748F-45FF-95C7-830D97A58FD5}"/>
              </a:ext>
            </a:extLst>
          </p:cNvPr>
          <p:cNvSpPr/>
          <p:nvPr/>
        </p:nvSpPr>
        <p:spPr>
          <a:xfrm>
            <a:off x="214420" y="1008095"/>
            <a:ext cx="9377817" cy="388424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 latinLnBrk="0"/>
            <a:r>
              <a:rPr lang="en-US" altLang="ko-KR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☞ </a:t>
            </a:r>
            <a:r>
              <a:rPr lang="ko-KR" altLang="en-US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연구 수행 단계 절차</a:t>
            </a:r>
            <a:endParaRPr lang="ko-KR" altLang="en-US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F5C1B5D-748F-45FF-95C7-830D97A58FD5}"/>
              </a:ext>
            </a:extLst>
          </p:cNvPr>
          <p:cNvSpPr/>
          <p:nvPr/>
        </p:nvSpPr>
        <p:spPr>
          <a:xfrm>
            <a:off x="214420" y="4945446"/>
            <a:ext cx="2690146" cy="323887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latinLnBrk="0"/>
            <a:r>
              <a:rPr lang="ko-KR" altLang="en-US" sz="16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연구결과 보고 및 확산 단계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021107" y="3299012"/>
            <a:ext cx="6571130" cy="73866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latin typeface="+mn-ea"/>
              </a:rPr>
              <a:t>데이터란 연구과정에서 획득되는 사실에 기초한 모든 종류의 정보를 의미</a:t>
            </a:r>
            <a:endParaRPr lang="en-US" altLang="ko-KR" sz="1400" b="1" dirty="0" smtClean="0">
              <a:latin typeface="+mn-ea"/>
            </a:endParaRPr>
          </a:p>
          <a:p>
            <a:r>
              <a:rPr lang="en-US" altLang="ko-KR" sz="1400" b="1" dirty="0" smtClean="0">
                <a:latin typeface="+mn-ea"/>
              </a:rPr>
              <a:t>- </a:t>
            </a:r>
            <a:r>
              <a:rPr lang="ko-KR" altLang="en-US" sz="1400" b="1" dirty="0" err="1" smtClean="0">
                <a:latin typeface="+mn-ea"/>
              </a:rPr>
              <a:t>원자료</a:t>
            </a:r>
            <a:r>
              <a:rPr lang="en-US" altLang="ko-KR" sz="1400" b="1" dirty="0" smtClean="0">
                <a:latin typeface="+mn-ea"/>
              </a:rPr>
              <a:t>(raw data)</a:t>
            </a:r>
            <a:r>
              <a:rPr lang="ko-KR" altLang="en-US" sz="1400" b="1" dirty="0" smtClean="0">
                <a:latin typeface="+mn-ea"/>
              </a:rPr>
              <a:t>의 유형으로 연구노트</a:t>
            </a:r>
            <a:r>
              <a:rPr lang="en-US" altLang="ko-KR" sz="1400" b="1" dirty="0" smtClean="0">
                <a:latin typeface="+mn-ea"/>
              </a:rPr>
              <a:t>(</a:t>
            </a:r>
            <a:r>
              <a:rPr lang="ko-KR" altLang="en-US" sz="1400" b="1" dirty="0" smtClean="0">
                <a:latin typeface="+mn-ea"/>
              </a:rPr>
              <a:t>연구 수행의 전 과정 및 성과를 기록한 자료</a:t>
            </a:r>
            <a:r>
              <a:rPr lang="en-US" altLang="ko-KR" sz="1400" b="1" dirty="0" smtClean="0">
                <a:latin typeface="+mn-ea"/>
              </a:rPr>
              <a:t>)</a:t>
            </a:r>
            <a:r>
              <a:rPr lang="ko-KR" altLang="en-US" sz="1400" b="1" dirty="0" smtClean="0">
                <a:latin typeface="+mn-ea"/>
              </a:rPr>
              <a:t>를 기록하여 보관해야 함</a:t>
            </a:r>
            <a:r>
              <a:rPr lang="en-US" altLang="ko-KR" sz="1400" b="1" dirty="0" smtClean="0">
                <a:latin typeface="+mn-ea"/>
              </a:rPr>
              <a:t>.</a:t>
            </a:r>
          </a:p>
        </p:txBody>
      </p:sp>
      <p:sp>
        <p:nvSpPr>
          <p:cNvPr id="3" name="아래쪽 화살표 2"/>
          <p:cNvSpPr/>
          <p:nvPr/>
        </p:nvSpPr>
        <p:spPr>
          <a:xfrm>
            <a:off x="1142451" y="2304755"/>
            <a:ext cx="731173" cy="609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아래쪽 화살표 27"/>
          <p:cNvSpPr/>
          <p:nvPr/>
        </p:nvSpPr>
        <p:spPr>
          <a:xfrm>
            <a:off x="1142451" y="3984005"/>
            <a:ext cx="731173" cy="609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8627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04566" y="2348753"/>
            <a:ext cx="3765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400" b="1" dirty="0" smtClean="0">
                <a:latin typeface="+mj-ea"/>
                <a:ea typeface="+mj-ea"/>
              </a:rPr>
              <a:t>Thank  you</a:t>
            </a:r>
            <a:endParaRPr lang="ko-KR" altLang="en-US" sz="5400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321424" y="3684495"/>
            <a:ext cx="29314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200" b="1" dirty="0" smtClean="0">
                <a:latin typeface="+mj-ea"/>
                <a:ea typeface="+mj-ea"/>
              </a:rPr>
              <a:t>Q &amp; A</a:t>
            </a:r>
            <a:endParaRPr lang="ko-KR" altLang="en-US" sz="72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448291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움직이는 텍스트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Custom 1">
      <a:majorFont>
        <a:latin typeface="Tahoma"/>
        <a:ea typeface="나눔고딕"/>
        <a:cs typeface=""/>
      </a:majorFont>
      <a:minorFont>
        <a:latin typeface="Tahoma"/>
        <a:ea typeface="나눔고딕"/>
        <a:cs typeface="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메인슬라이드">
  <a:themeElements>
    <a:clrScheme name="사용자 지정 7">
      <a:dk1>
        <a:sysClr val="windowText" lastClr="000000"/>
      </a:dk1>
      <a:lt1>
        <a:sysClr val="window" lastClr="FFFFFF"/>
      </a:lt1>
      <a:dk2>
        <a:srgbClr val="30558C"/>
      </a:dk2>
      <a:lt2>
        <a:srgbClr val="3278B8"/>
      </a:lt2>
      <a:accent1>
        <a:srgbClr val="1D2E4F"/>
      </a:accent1>
      <a:accent2>
        <a:srgbClr val="006DBB"/>
      </a:accent2>
      <a:accent3>
        <a:srgbClr val="03B1E7"/>
      </a:accent3>
      <a:accent4>
        <a:srgbClr val="F4F5F6"/>
      </a:accent4>
      <a:accent5>
        <a:srgbClr val="D7DBDF"/>
      </a:accent5>
      <a:accent6>
        <a:srgbClr val="5A5A5B"/>
      </a:accent6>
      <a:hlink>
        <a:srgbClr val="FF0000"/>
      </a:hlink>
      <a:folHlink>
        <a:srgbClr val="FF0000"/>
      </a:folHlink>
    </a:clrScheme>
    <a:fontScheme name="사용자 지정 2">
      <a:majorFont>
        <a:latin typeface="Tahoma"/>
        <a:ea typeface="나눔고딕"/>
        <a:cs typeface=""/>
      </a:majorFont>
      <a:minorFont>
        <a:latin typeface="Tahoma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30558C"/>
        </a:solidFill>
        <a:ln>
          <a:noFill/>
        </a:ln>
      </a:spPr>
      <a:bodyPr rtlCol="0" anchor="ctr">
        <a:scene3d>
          <a:camera prst="orthographicFront"/>
          <a:lightRig rig="threePt" dir="t"/>
        </a:scene3d>
        <a:sp3d>
          <a:bevelT w="1270" h="1270"/>
        </a:sp3d>
      </a:bodyPr>
      <a:lstStyle>
        <a:defPPr algn="ctr" fontAlgn="ctr">
          <a:buSzPct val="120000"/>
          <a:tabLst>
            <a:tab pos="923155" algn="l"/>
          </a:tabLst>
          <a:defRPr sz="1300" b="1" spc="-100">
            <a:solidFill>
              <a:prstClr val="white"/>
            </a:solidFill>
            <a:latin typeface="나눔고딕" panose="020D0604000000000000" pitchFamily="50" charset="-127"/>
            <a:ea typeface="나눔고딕" panose="020D0604000000000000" pitchFamily="50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27253</TotalTime>
  <Words>1147</Words>
  <Application>Microsoft Office PowerPoint</Application>
  <PresentationFormat>A4 용지(210x297mm)</PresentationFormat>
  <Paragraphs>135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15</vt:i4>
      </vt:variant>
    </vt:vector>
  </HeadingPairs>
  <TitlesOfParts>
    <vt:vector size="25" baseType="lpstr">
      <vt:lpstr>Tahoma</vt:lpstr>
      <vt:lpstr>나눔고딕 ExtraBold</vt:lpstr>
      <vt:lpstr>HY그래픽</vt:lpstr>
      <vt:lpstr>견명조</vt:lpstr>
      <vt:lpstr>맑은 고딕</vt:lpstr>
      <vt:lpstr>Arial</vt:lpstr>
      <vt:lpstr>나눔고딕</vt:lpstr>
      <vt:lpstr>HyhwpEQ</vt:lpstr>
      <vt:lpstr>Office Theme</vt:lpstr>
      <vt:lpstr>메인슬라이드</vt:lpstr>
      <vt:lpstr>PowerPoint 프레젠테이션</vt:lpstr>
      <vt:lpstr>1. Contents</vt:lpstr>
      <vt:lpstr>PowerPoint 프레젠테이션</vt:lpstr>
      <vt:lpstr>1-1. 연구 윤리의 정의 및 연구 진실성</vt:lpstr>
      <vt:lpstr>1-2. 연구 부정행위</vt:lpstr>
      <vt:lpstr>PowerPoint 프레젠테이션</vt:lpstr>
      <vt:lpstr>2-1. 연구부정행위 검증절차</vt:lpstr>
      <vt:lpstr>2-2. 주요 연구부정행위 사례</vt:lpstr>
      <vt:lpstr>PowerPoint 프레젠테이션</vt:lpstr>
      <vt:lpstr>3-1. 연구수행단계별 연구진실성 확립</vt:lpstr>
      <vt:lpstr>PowerPoint 프레젠테이션</vt:lpstr>
      <vt:lpstr>4-1. 부실 학술지의 특징과 대처방안</vt:lpstr>
      <vt:lpstr>4-2. 부실 학회의 특징과 대처방안</vt:lpstr>
      <vt:lpstr>4-1. 부실 학술지의 특징과 대처방안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l</dc:creator>
  <cp:lastModifiedBy>GGU</cp:lastModifiedBy>
  <cp:revision>2188</cp:revision>
  <cp:lastPrinted>2020-02-20T07:02:40Z</cp:lastPrinted>
  <dcterms:created xsi:type="dcterms:W3CDTF">2017-05-29T07:24:41Z</dcterms:created>
  <dcterms:modified xsi:type="dcterms:W3CDTF">2020-02-20T07:04:49Z</dcterms:modified>
</cp:coreProperties>
</file>