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2" r:id="rId1"/>
  </p:sldMasterIdLst>
  <p:notesMasterIdLst>
    <p:notesMasterId r:id="rId54"/>
  </p:notesMasterIdLst>
  <p:handoutMasterIdLst>
    <p:handoutMasterId r:id="rId55"/>
  </p:handoutMasterIdLst>
  <p:sldIdLst>
    <p:sldId id="269" r:id="rId2"/>
    <p:sldId id="271" r:id="rId3"/>
    <p:sldId id="284" r:id="rId4"/>
    <p:sldId id="381" r:id="rId5"/>
    <p:sldId id="382" r:id="rId6"/>
    <p:sldId id="383" r:id="rId7"/>
    <p:sldId id="389" r:id="rId8"/>
    <p:sldId id="328" r:id="rId9"/>
    <p:sldId id="386" r:id="rId10"/>
    <p:sldId id="385" r:id="rId11"/>
    <p:sldId id="400" r:id="rId12"/>
    <p:sldId id="401" r:id="rId13"/>
    <p:sldId id="346" r:id="rId14"/>
    <p:sldId id="332" r:id="rId15"/>
    <p:sldId id="347" r:id="rId16"/>
    <p:sldId id="348" r:id="rId17"/>
    <p:sldId id="349" r:id="rId18"/>
    <p:sldId id="350" r:id="rId19"/>
    <p:sldId id="375" r:id="rId20"/>
    <p:sldId id="380" r:id="rId21"/>
    <p:sldId id="379" r:id="rId22"/>
    <p:sldId id="362" r:id="rId23"/>
    <p:sldId id="363" r:id="rId24"/>
    <p:sldId id="376" r:id="rId25"/>
    <p:sldId id="366" r:id="rId26"/>
    <p:sldId id="399" r:id="rId27"/>
    <p:sldId id="377" r:id="rId28"/>
    <p:sldId id="378" r:id="rId29"/>
    <p:sldId id="370" r:id="rId30"/>
    <p:sldId id="371" r:id="rId31"/>
    <p:sldId id="372" r:id="rId32"/>
    <p:sldId id="373" r:id="rId33"/>
    <p:sldId id="301" r:id="rId34"/>
    <p:sldId id="393" r:id="rId35"/>
    <p:sldId id="308" r:id="rId36"/>
    <p:sldId id="395" r:id="rId37"/>
    <p:sldId id="402" r:id="rId38"/>
    <p:sldId id="305" r:id="rId39"/>
    <p:sldId id="314" r:id="rId40"/>
    <p:sldId id="315" r:id="rId41"/>
    <p:sldId id="316" r:id="rId42"/>
    <p:sldId id="302" r:id="rId43"/>
    <p:sldId id="396" r:id="rId44"/>
    <p:sldId id="306" r:id="rId45"/>
    <p:sldId id="390" r:id="rId46"/>
    <p:sldId id="303" r:id="rId47"/>
    <p:sldId id="307" r:id="rId48"/>
    <p:sldId id="318" r:id="rId49"/>
    <p:sldId id="319" r:id="rId50"/>
    <p:sldId id="320" r:id="rId51"/>
    <p:sldId id="392" r:id="rId52"/>
    <p:sldId id="398" r:id="rId53"/>
  </p:sldIdLst>
  <p:sldSz cx="9144000" cy="6858000" type="screen4x3"/>
  <p:notesSz cx="6807200" cy="9939338"/>
  <p:embeddedFontLst>
    <p:embeddedFont>
      <p:font typeface="한컴 윤고딕 250" panose="02020603020101020101" pitchFamily="18" charset="-127"/>
      <p:regular r:id="rId56"/>
    </p:embeddedFont>
    <p:embeddedFont>
      <p:font typeface="맑은 고딕" panose="020B0503020000020004" pitchFamily="50" charset="-127"/>
      <p:regular r:id="rId57"/>
      <p:bold r:id="rId5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3" pos="68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5511" userDrawn="1">
          <p15:clr>
            <a:srgbClr val="A4A3A4"/>
          </p15:clr>
        </p15:guide>
        <p15:guide id="6" orient="horz" pos="3430" userDrawn="1">
          <p15:clr>
            <a:srgbClr val="A4A3A4"/>
          </p15:clr>
        </p15:guide>
        <p15:guide id="7" orient="horz" pos="890" userDrawn="1">
          <p15:clr>
            <a:srgbClr val="A4A3A4"/>
          </p15:clr>
        </p15:guide>
        <p15:guide id="8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0E6B90"/>
    <a:srgbClr val="FF0000"/>
    <a:srgbClr val="052735"/>
    <a:srgbClr val="37D4FF"/>
    <a:srgbClr val="9FEAFF"/>
    <a:srgbClr val="0A4C66"/>
    <a:srgbClr val="FFE593"/>
    <a:srgbClr val="C7E6A4"/>
    <a:srgbClr val="DDE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2" autoAdjust="0"/>
    <p:restoredTop sz="95283" autoAdjust="0"/>
  </p:normalViewPr>
  <p:slideViewPr>
    <p:cSldViewPr showGuides="1">
      <p:cViewPr varScale="1">
        <p:scale>
          <a:sx n="87" d="100"/>
          <a:sy n="87" d="100"/>
        </p:scale>
        <p:origin x="-1306" y="-91"/>
      </p:cViewPr>
      <p:guideLst>
        <p:guide orient="horz" pos="2160"/>
        <p:guide orient="horz" pos="3430"/>
        <p:guide orient="horz" pos="890"/>
        <p:guide pos="68"/>
        <p:guide pos="2880"/>
        <p:guide pos="5511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2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D6848606-EDC9-42B3-8BE9-CD8146F17386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F1D73F4A-AF28-46BB-BEFB-0B51111B61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630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0CA412CD-2A21-4426-8319-5D7393BB96BF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77C4073-6FB3-4D2C-9AF2-2229580981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41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C4073-6FB3-4D2C-9AF2-2229580981A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4707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E2648-5C8D-4992-8ED4-FE323F3F9C61}" type="datetimeFigureOut">
              <a:rPr lang="ko-KR" altLang="en-US" smtClean="0"/>
              <a:pPr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2016223" cy="461665"/>
            <a:chOff x="842198" y="1586090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8" y="1586090"/>
              <a:ext cx="43659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2018</a:t>
              </a:r>
              <a:r>
                <a:rPr lang="ko-KR" altLang="en-US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학년도</a:t>
              </a:r>
              <a:endParaRPr lang="ko-KR" altLang="en-US" sz="2400" b="1" spc="-10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11560" y="2670011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 교육근로 사전교육</a:t>
            </a:r>
            <a:endParaRPr lang="ko-KR" altLang="en-US" sz="48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7547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 교육근로장학금이란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방학 집중근로 프로그램 안내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 교육근로장학금이란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2949153"/>
            <a:chOff x="1057449" y="2577604"/>
            <a:chExt cx="7959551" cy="294915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소득분위가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분위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 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외국인유학생 봉사 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),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유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중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고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특수학교 교육활동지원 유형은 </a:t>
              </a:r>
              <a:r>
                <a:rPr lang="ko-KR" altLang="en-US" sz="13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소득분위와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en-US" altLang="ko-KR" sz="13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050" b="1" spc="-300" dirty="0" smtClean="0">
                  <a:latin typeface="+mn-ea"/>
                </a:rPr>
                <a:t>03</a:t>
              </a:r>
              <a:endParaRPr lang="ko-KR" altLang="en-US" sz="305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근로가능시간과 시급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432237"/>
            <a:chOff x="742113" y="2021099"/>
            <a:chExt cx="7790327" cy="4432237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3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  <a:endParaRPr lang="ko-KR" alt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순서도: 대체 처리 29"/>
            <p:cNvSpPr/>
            <p:nvPr/>
          </p:nvSpPr>
          <p:spPr>
            <a:xfrm>
              <a:off x="2113527" y="4327004"/>
              <a:ext cx="6394530" cy="576064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대학별 운영에 따라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주당 최대 근로시간은 상이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할 수 있음</a:t>
              </a:r>
              <a:endParaRPr lang="en-US" altLang="ko-KR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3819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err="1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  <a:endParaRPr lang="ko-KR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83321" y="5114900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9844" y="5013176"/>
              <a:ext cx="5241701" cy="100457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smtClean="0">
                  <a:solidFill>
                    <a:schemeClr val="tx1"/>
                  </a:solidFill>
                  <a:latin typeface="+mn-ea"/>
                </a:rPr>
                <a:t>교내근로 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en-US" altLang="ko-KR" b="1" smtClean="0">
                  <a:solidFill>
                    <a:schemeClr val="tx1"/>
                  </a:solidFill>
                  <a:latin typeface="+mn-ea"/>
                </a:rPr>
                <a:t>8,000</a:t>
              </a:r>
              <a:r>
                <a:rPr lang="ko-KR" altLang="en-US" b="1" smtClean="0">
                  <a:solidFill>
                    <a:schemeClr val="tx1"/>
                  </a:solidFill>
                  <a:latin typeface="+mn-ea"/>
                </a:rPr>
                <a:t>원</a:t>
              </a:r>
              <a:r>
                <a:rPr lang="en-US" altLang="ko-KR" sz="1400" b="1">
                  <a:solidFill>
                    <a:prstClr val="black"/>
                  </a:solidFill>
                </a:rPr>
                <a:t> </a:t>
              </a:r>
              <a:r>
                <a:rPr lang="en-US" altLang="ko-KR" sz="1400" b="1">
                  <a:solidFill>
                    <a:prstClr val="black"/>
                  </a:solidFill>
                </a:rPr>
                <a:t>(</a:t>
              </a:r>
              <a:r>
                <a:rPr lang="en-US" altLang="ko-KR" sz="1400" b="1" smtClean="0">
                  <a:solidFill>
                    <a:prstClr val="black"/>
                  </a:solidFill>
                </a:rPr>
                <a:t>’18.9</a:t>
              </a:r>
              <a:r>
                <a:rPr lang="ko-KR" altLang="en-US" sz="1400" b="1">
                  <a:solidFill>
                    <a:prstClr val="black"/>
                  </a:solidFill>
                </a:rPr>
                <a:t>월</a:t>
              </a:r>
              <a:r>
                <a:rPr lang="en-US" altLang="ko-KR" sz="1400" b="1" smtClean="0">
                  <a:solidFill>
                    <a:prstClr val="black"/>
                  </a:solidFill>
                </a:rPr>
                <a:t>~’18.12</a:t>
              </a:r>
              <a:r>
                <a:rPr lang="ko-KR" altLang="en-US" sz="1400" b="1" smtClean="0">
                  <a:solidFill>
                    <a:prstClr val="black"/>
                  </a:solidFill>
                </a:rPr>
                <a:t>월</a:t>
              </a:r>
              <a:r>
                <a:rPr lang="en-US" altLang="ko-KR" sz="1400" b="1" smtClean="0">
                  <a:solidFill>
                    <a:prstClr val="black"/>
                  </a:solidFill>
                </a:rPr>
                <a:t>)</a:t>
              </a:r>
            </a:p>
            <a:p>
              <a:pPr>
                <a:lnSpc>
                  <a:spcPct val="150000"/>
                </a:lnSpc>
                <a:buClr>
                  <a:srgbClr val="FFC000"/>
                </a:buClr>
                <a:buSzPct val="75000"/>
              </a:pPr>
              <a:r>
                <a:rPr lang="en-US" altLang="ko-KR" sz="1100" b="1" smtClean="0">
                  <a:solidFill>
                    <a:prstClr val="black"/>
                  </a:solidFill>
                </a:rPr>
                <a:t>       (</a:t>
              </a:r>
              <a:r>
                <a:rPr lang="ko-KR" altLang="en-US" sz="1100" b="1" smtClean="0">
                  <a:solidFill>
                    <a:prstClr val="black"/>
                  </a:solidFill>
                </a:rPr>
                <a:t>단</a:t>
              </a:r>
              <a:r>
                <a:rPr lang="en-US" altLang="ko-KR" sz="1100" b="1" smtClean="0">
                  <a:solidFill>
                    <a:prstClr val="black"/>
                  </a:solidFill>
                </a:rPr>
                <a:t>, ’19.1~’19.2</a:t>
              </a:r>
              <a:r>
                <a:rPr lang="ko-KR" altLang="en-US" sz="1100" b="1" smtClean="0">
                  <a:solidFill>
                    <a:prstClr val="black"/>
                  </a:solidFill>
                </a:rPr>
                <a:t>월은 교내근로 시급 인상 예정</a:t>
              </a:r>
              <a:r>
                <a:rPr lang="en-US" altLang="ko-KR" sz="1100" b="1" smtClean="0">
                  <a:solidFill>
                    <a:prstClr val="black"/>
                  </a:solidFill>
                </a:rPr>
                <a:t>(8,350</a:t>
              </a:r>
              <a:r>
                <a:rPr lang="ko-KR" altLang="en-US" sz="1100" b="1" smtClean="0">
                  <a:solidFill>
                    <a:prstClr val="black"/>
                  </a:solidFill>
                </a:rPr>
                <a:t>원</a:t>
              </a:r>
              <a:r>
                <a:rPr lang="en-US" altLang="ko-KR" sz="1100" b="1" smtClean="0">
                  <a:solidFill>
                    <a:prstClr val="black"/>
                  </a:solidFill>
                </a:rPr>
                <a:t>~8,500</a:t>
              </a:r>
              <a:r>
                <a:rPr lang="ko-KR" altLang="en-US" sz="1100" b="1" smtClean="0">
                  <a:solidFill>
                    <a:prstClr val="black"/>
                  </a:solidFill>
                </a:rPr>
                <a:t>원</a:t>
              </a:r>
              <a:r>
                <a:rPr lang="en-US" altLang="ko-KR" sz="1100" b="1" smtClean="0">
                  <a:solidFill>
                    <a:prstClr val="black"/>
                  </a:solidFill>
                </a:rPr>
                <a:t>))</a:t>
              </a:r>
              <a:endParaRPr lang="en-US" altLang="ko-KR" b="1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smtClean="0">
                  <a:solidFill>
                    <a:schemeClr val="tx1"/>
                  </a:solidFill>
                  <a:latin typeface="+mn-ea"/>
                </a:rPr>
                <a:t>교외근로 </a:t>
              </a:r>
              <a:r>
                <a:rPr lang="en-US" altLang="ko-KR" b="1" smtClean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en-US" altLang="ko-KR" b="1" smtClean="0">
                  <a:solidFill>
                    <a:schemeClr val="tx1"/>
                  </a:solidFill>
                  <a:latin typeface="+mn-ea"/>
                </a:rPr>
                <a:t>10,500</a:t>
              </a:r>
              <a:r>
                <a:rPr lang="ko-KR" altLang="en-US" b="1" smtClean="0">
                  <a:solidFill>
                    <a:schemeClr val="tx1"/>
                  </a:solidFill>
                  <a:latin typeface="+mn-ea"/>
                </a:rPr>
                <a:t>원</a:t>
              </a: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en-US" altLang="ko-KR" sz="1400" b="1" smtClean="0">
                  <a:solidFill>
                    <a:schemeClr val="tx1"/>
                  </a:solidFill>
                  <a:latin typeface="+mn-ea"/>
                </a:rPr>
                <a:t>’18.9</a:t>
              </a:r>
              <a:r>
                <a:rPr lang="ko-KR" altLang="en-US" sz="1400" b="1" smtClean="0">
                  <a:solidFill>
                    <a:schemeClr val="tx1"/>
                  </a:solidFill>
                  <a:latin typeface="+mn-ea"/>
                </a:rPr>
                <a:t>월</a:t>
              </a:r>
              <a:r>
                <a:rPr lang="en-US" altLang="ko-KR" sz="1400" b="1" smtClean="0">
                  <a:solidFill>
                    <a:schemeClr val="tx1"/>
                  </a:solidFill>
                  <a:latin typeface="+mn-ea"/>
                </a:rPr>
                <a:t>~’19.2</a:t>
              </a:r>
              <a:r>
                <a:rPr lang="ko-KR" altLang="en-US" sz="1400" b="1" smtClean="0">
                  <a:solidFill>
                    <a:schemeClr val="tx1"/>
                  </a:solidFill>
                  <a:latin typeface="+mn-ea"/>
                </a:rPr>
                <a:t>월</a:t>
              </a:r>
              <a:r>
                <a:rPr lang="en-US" altLang="ko-KR" sz="1400" b="1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en-US" altLang="ko-KR" sz="14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2123728" y="6089754"/>
              <a:ext cx="5521274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</a:pPr>
              <a:r>
                <a:rPr lang="en-US" altLang="ko-KR" sz="1400" b="1" dirty="0" smtClean="0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사업자등록번호를 기준으로 교내</a:t>
              </a:r>
              <a:r>
                <a:rPr lang="en-US" altLang="ko-KR" sz="1400" b="1" dirty="0" smtClean="0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교외근로 구분</a:t>
              </a:r>
              <a:endParaRPr lang="en-US" altLang="ko-KR" sz="1400" b="1" dirty="0" smtClean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943327"/>
              </p:ext>
            </p:extLst>
          </p:nvPr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일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주당최대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학기당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학기중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방학중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450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897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4374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국가 근로유형 알아보기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899592" y="1834569"/>
            <a:ext cx="7488832" cy="4474751"/>
            <a:chOff x="971600" y="1571235"/>
            <a:chExt cx="7488832" cy="4474751"/>
          </a:xfrm>
        </p:grpSpPr>
        <p:grpSp>
          <p:nvGrpSpPr>
            <p:cNvPr id="205" name="그룹 204"/>
            <p:cNvGrpSpPr/>
            <p:nvPr/>
          </p:nvGrpSpPr>
          <p:grpSpPr>
            <a:xfrm>
              <a:off x="971600" y="1571235"/>
              <a:ext cx="7488832" cy="4474751"/>
              <a:chOff x="971600" y="1330513"/>
              <a:chExt cx="7488832" cy="4474751"/>
            </a:xfrm>
          </p:grpSpPr>
          <p:sp>
            <p:nvSpPr>
              <p:cNvPr id="125" name="자유형 124"/>
              <p:cNvSpPr/>
              <p:nvPr/>
            </p:nvSpPr>
            <p:spPr>
              <a:xfrm>
                <a:off x="971600" y="2036150"/>
                <a:ext cx="1663356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kern="1200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일반교내</a:t>
                </a:r>
                <a:endParaRPr lang="en-US" altLang="ko-KR" b="1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kern="1200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근로유형</a:t>
                </a:r>
                <a:endParaRPr lang="ko-KR" altLang="en-US" b="1" kern="1200" dirty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32" name="자유형 131"/>
              <p:cNvSpPr/>
              <p:nvPr/>
            </p:nvSpPr>
            <p:spPr>
              <a:xfrm>
                <a:off x="2300161" y="2774275"/>
                <a:ext cx="1663357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B050">
                      <a:lumMod val="98000"/>
                      <a:lumOff val="2000"/>
                      <a:alpha val="50000"/>
                    </a:srgbClr>
                  </a:gs>
                  <a:gs pos="50000">
                    <a:srgbClr val="00B050">
                      <a:alpha val="50000"/>
                    </a:srgbClr>
                  </a:gs>
                  <a:gs pos="100000">
                    <a:srgbClr val="00B050">
                      <a:lumMod val="99000"/>
                      <a:alpha val="50000"/>
                    </a:srgbClr>
                  </a:gs>
                </a:gsLst>
              </a:gra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9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봉사유형</a:t>
                </a:r>
                <a:endParaRPr lang="en-US" altLang="ko-KR" sz="1900" b="1" kern="1200" dirty="0" smtClean="0">
                  <a:ln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(</a:t>
                </a:r>
                <a:r>
                  <a:rPr lang="ko-KR" altLang="en-US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장애대학생</a:t>
                </a: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,</a:t>
                </a: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 </a:t>
                </a:r>
                <a:r>
                  <a:rPr lang="ko-KR" altLang="en-US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외국인유학생</a:t>
                </a: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)</a:t>
                </a:r>
              </a:p>
            </p:txBody>
          </p:sp>
          <p:sp>
            <p:nvSpPr>
              <p:cNvPr id="133" name="자유형 132"/>
              <p:cNvSpPr/>
              <p:nvPr/>
            </p:nvSpPr>
            <p:spPr>
              <a:xfrm>
                <a:off x="5220072" y="3565845"/>
                <a:ext cx="1663357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  <a:gradFill>
                <a:gsLst>
                  <a:gs pos="0">
                    <a:srgbClr val="5D2884">
                      <a:lumMod val="98000"/>
                      <a:lumOff val="2000"/>
                      <a:alpha val="50000"/>
                    </a:srgbClr>
                  </a:gs>
                  <a:gs pos="50000">
                    <a:srgbClr val="5D2884">
                      <a:alpha val="50000"/>
                    </a:srgbClr>
                  </a:gs>
                  <a:gs pos="100000">
                    <a:srgbClr val="5D2884">
                      <a:lumMod val="99000"/>
                      <a:alpha val="50000"/>
                    </a:srgbClr>
                  </a:gs>
                </a:gsLst>
              </a:gra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900" b="1" kern="1200" dirty="0" smtClean="0">
                    <a:ln>
                      <a:solidFill>
                        <a:srgbClr val="3E1B59"/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취업연계</a:t>
                </a:r>
                <a:endParaRPr lang="en-US" altLang="ko-KR" sz="1900" b="1" kern="1200" dirty="0" smtClean="0">
                  <a:ln>
                    <a:solidFill>
                      <a:srgbClr val="3E1B59"/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900" b="1" dirty="0" smtClean="0">
                    <a:ln>
                      <a:solidFill>
                        <a:srgbClr val="3E1B59"/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유</a:t>
                </a:r>
                <a:r>
                  <a:rPr lang="ko-KR" altLang="en-US" sz="1900" b="1" dirty="0">
                    <a:ln>
                      <a:solidFill>
                        <a:srgbClr val="3E1B59"/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형</a:t>
                </a:r>
                <a:endParaRPr lang="ko-KR" altLang="en-US" sz="1900" b="1" kern="1200" dirty="0">
                  <a:ln>
                    <a:solidFill>
                      <a:srgbClr val="3E1B59"/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34" name="자유형 133"/>
              <p:cNvSpPr/>
              <p:nvPr/>
            </p:nvSpPr>
            <p:spPr>
              <a:xfrm>
                <a:off x="6523389" y="4141909"/>
                <a:ext cx="1663357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일반교외</a:t>
                </a:r>
                <a:endParaRPr lang="en-US" altLang="ko-KR" b="1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kern="1200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근로유형</a:t>
                </a:r>
                <a:endParaRPr lang="ko-KR" altLang="en-US" b="1" kern="1200" dirty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49" name="직선 연결선 148"/>
              <p:cNvCxnSpPr/>
              <p:nvPr/>
            </p:nvCxnSpPr>
            <p:spPr>
              <a:xfrm flipV="1">
                <a:off x="3957787" y="2273406"/>
                <a:ext cx="1262285" cy="1449246"/>
              </a:xfrm>
              <a:prstGeom prst="line">
                <a:avLst/>
              </a:prstGeom>
              <a:ln w="38100">
                <a:solidFill>
                  <a:srgbClr val="5D2884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직선 연결선 157"/>
              <p:cNvCxnSpPr/>
              <p:nvPr/>
            </p:nvCxnSpPr>
            <p:spPr>
              <a:xfrm>
                <a:off x="5260298" y="2273406"/>
                <a:ext cx="538800" cy="0"/>
              </a:xfrm>
              <a:prstGeom prst="line">
                <a:avLst/>
              </a:prstGeom>
              <a:ln w="38100">
                <a:solidFill>
                  <a:srgbClr val="5D2884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1" name="TextBox 160"/>
              <p:cNvSpPr txBox="1"/>
              <p:nvPr/>
            </p:nvSpPr>
            <p:spPr>
              <a:xfrm>
                <a:off x="5801626" y="1806669"/>
                <a:ext cx="2658806" cy="933473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 anchor="ctr" anchorCtr="0">
                <a:noAutofit/>
              </a:bodyPr>
              <a:lstStyle/>
              <a:p>
                <a:pPr algn="ctr"/>
                <a:r>
                  <a:rPr lang="ko-KR" altLang="en-US" sz="2000" b="1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소득분위와</a:t>
                </a:r>
                <a:r>
                  <a:rPr lang="ko-KR" altLang="en-US" sz="2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 관계없이</a:t>
                </a:r>
                <a:endParaRPr lang="en-US" altLang="ko-KR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  <a:p>
                <a:pPr algn="ctr"/>
                <a:r>
                  <a:rPr lang="ko-KR" altLang="en-US" sz="2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근로 가능</a:t>
                </a:r>
                <a:endPara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203" name="타원형 설명선 202"/>
              <p:cNvSpPr/>
              <p:nvPr/>
            </p:nvSpPr>
            <p:spPr>
              <a:xfrm>
                <a:off x="2699792" y="1330513"/>
                <a:ext cx="1980476" cy="1497725"/>
              </a:xfrm>
              <a:prstGeom prst="wedgeEllipseCallout">
                <a:avLst>
                  <a:gd name="adj1" fmla="val -25846"/>
                  <a:gd name="adj2" fmla="val 60784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non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200" b="1" spc="-100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봉사 유형은 수업시간 내</a:t>
                </a:r>
                <a:r>
                  <a:rPr lang="en-US" altLang="ko-KR" sz="12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/>
                </a:r>
                <a:br>
                  <a:rPr lang="en-US" altLang="ko-KR" sz="12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</a:br>
                <a:r>
                  <a:rPr lang="ko-KR" altLang="en-US" sz="12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근로인정</a:t>
                </a:r>
                <a:endParaRPr lang="en-US" altLang="ko-KR" sz="12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ko-KR" sz="900" b="1" kern="1200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*</a:t>
                </a:r>
                <a:r>
                  <a:rPr lang="ko-KR" altLang="en-US" sz="9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학업시간에 근로를 활동한 경우</a:t>
                </a:r>
                <a:endParaRPr lang="en-US" altLang="ko-KR" sz="9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9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소속 대학 담당자 및 근로기관에</a:t>
                </a:r>
                <a:endParaRPr lang="en-US" altLang="ko-KR" sz="9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9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 등록요청</a:t>
                </a:r>
                <a:endParaRPr lang="en-US" altLang="ko-KR" sz="900" b="1" kern="1200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4" name="타원형 설명선 203"/>
              <p:cNvSpPr/>
              <p:nvPr/>
            </p:nvSpPr>
            <p:spPr>
              <a:xfrm>
                <a:off x="6399075" y="2876970"/>
                <a:ext cx="936104" cy="921762"/>
              </a:xfrm>
              <a:prstGeom prst="wedgeEllipseCallout">
                <a:avLst>
                  <a:gd name="adj1" fmla="val -45744"/>
                  <a:gd name="adj2" fmla="val 45169"/>
                </a:avLst>
              </a:pr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non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500" b="1" kern="1200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학기당</a:t>
                </a:r>
                <a:r>
                  <a:rPr lang="en-US" altLang="ko-KR" sz="15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/>
                </a:r>
                <a:br>
                  <a:rPr lang="en-US" altLang="ko-KR" sz="15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</a:br>
                <a:r>
                  <a:rPr lang="ko-KR" altLang="en-US" sz="15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제한시간</a:t>
                </a:r>
                <a:r>
                  <a:rPr lang="en-US" altLang="ko-KR" sz="15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/>
                </a:r>
                <a:br>
                  <a:rPr lang="en-US" altLang="ko-KR" sz="15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</a:br>
                <a:r>
                  <a:rPr lang="ko-KR" altLang="en-US" sz="1500" b="1" dirty="0" err="1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미적용</a:t>
                </a:r>
                <a:endParaRPr lang="en-US" altLang="ko-KR" sz="1500" b="1" kern="1200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50" name="타원 149"/>
              <p:cNvSpPr>
                <a:spLocks noChangeAspect="1"/>
              </p:cNvSpPr>
              <p:nvPr/>
            </p:nvSpPr>
            <p:spPr>
              <a:xfrm rot="16200000">
                <a:off x="3779928" y="3692350"/>
                <a:ext cx="144000" cy="144000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bg1"/>
                </a:solidFill>
              </a:ln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252390"/>
                  <a:satOff val="-7306"/>
                  <a:lumOff val="-2801"/>
                  <a:alphaOff val="0"/>
                </a:schemeClr>
              </a:fillRef>
              <a:effectRef idx="0">
                <a:schemeClr val="accent5">
                  <a:hueOff val="-5252390"/>
                  <a:satOff val="-7306"/>
                  <a:lumOff val="-2801"/>
                  <a:alphaOff val="0"/>
                </a:schemeClr>
              </a:effectRef>
              <a:fontRef idx="minor">
                <a:schemeClr val="lt1"/>
              </a:fontRef>
            </p:style>
          </p:sp>
        </p:grpSp>
        <p:cxnSp>
          <p:nvCxnSpPr>
            <p:cNvPr id="39" name="직선 연결선 38"/>
            <p:cNvCxnSpPr/>
            <p:nvPr/>
          </p:nvCxnSpPr>
          <p:spPr>
            <a:xfrm flipH="1" flipV="1">
              <a:off x="5220072" y="2514128"/>
              <a:ext cx="152400" cy="1870508"/>
            </a:xfrm>
            <a:prstGeom prst="line">
              <a:avLst/>
            </a:prstGeom>
            <a:ln w="38100">
              <a:solidFill>
                <a:srgbClr val="5D2884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자유형 41"/>
            <p:cNvSpPr/>
            <p:nvPr/>
          </p:nvSpPr>
          <p:spPr>
            <a:xfrm>
              <a:off x="3772739" y="3356992"/>
              <a:ext cx="1663357" cy="1663355"/>
            </a:xfrm>
            <a:custGeom>
              <a:avLst/>
              <a:gdLst>
                <a:gd name="connsiteX0" fmla="*/ 0 w 1958687"/>
                <a:gd name="connsiteY0" fmla="*/ 979344 h 1958687"/>
                <a:gd name="connsiteX1" fmla="*/ 979344 w 1958687"/>
                <a:gd name="connsiteY1" fmla="*/ 0 h 1958687"/>
                <a:gd name="connsiteX2" fmla="*/ 1958688 w 1958687"/>
                <a:gd name="connsiteY2" fmla="*/ 979344 h 1958687"/>
                <a:gd name="connsiteX3" fmla="*/ 979344 w 1958687"/>
                <a:gd name="connsiteY3" fmla="*/ 1958688 h 1958687"/>
                <a:gd name="connsiteX4" fmla="*/ 0 w 1958687"/>
                <a:gd name="connsiteY4" fmla="*/ 979344 h 1958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8687" h="1958687">
                  <a:moveTo>
                    <a:pt x="0" y="979344"/>
                  </a:moveTo>
                  <a:cubicBezTo>
                    <a:pt x="0" y="438467"/>
                    <a:pt x="438467" y="0"/>
                    <a:pt x="979344" y="0"/>
                  </a:cubicBezTo>
                  <a:cubicBezTo>
                    <a:pt x="1520221" y="0"/>
                    <a:pt x="1958688" y="438467"/>
                    <a:pt x="1958688" y="979344"/>
                  </a:cubicBezTo>
                  <a:cubicBezTo>
                    <a:pt x="1958688" y="1520221"/>
                    <a:pt x="1520221" y="1958688"/>
                    <a:pt x="979344" y="1958688"/>
                  </a:cubicBezTo>
                  <a:cubicBezTo>
                    <a:pt x="438467" y="1958688"/>
                    <a:pt x="0" y="1520221"/>
                    <a:pt x="0" y="979344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60000"/>
                    <a:lumOff val="40000"/>
                    <a:alpha val="83000"/>
                  </a:schemeClr>
                </a:gs>
                <a:gs pos="50000">
                  <a:schemeClr val="accent1">
                    <a:lumMod val="40000"/>
                    <a:lumOff val="60000"/>
                    <a:alpha val="82000"/>
                  </a:schemeClr>
                </a:gs>
                <a:gs pos="100000">
                  <a:schemeClr val="accent1">
                    <a:lumMod val="60000"/>
                    <a:lumOff val="40000"/>
                    <a:alpha val="82000"/>
                  </a:schemeClr>
                </a:gs>
              </a:gsLst>
            </a:gra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현장교육근로</a:t>
              </a:r>
              <a:r>
                <a:rPr lang="en-US" altLang="ko-KR" sz="1900" b="1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(</a:t>
              </a:r>
              <a:r>
                <a:rPr lang="ko-KR" altLang="en-US" sz="1900" b="1" kern="1200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교육활동지원</a:t>
              </a:r>
              <a:r>
                <a:rPr lang="en-US" altLang="ko-KR" sz="1900" b="1" kern="1200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)</a:t>
              </a:r>
              <a:r>
                <a:rPr lang="ko-KR" altLang="en-US" sz="1900" b="1" kern="1200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유형</a:t>
              </a:r>
              <a:endParaRPr lang="ko-KR" altLang="en-US" sz="1900" b="1" kern="1200" dirty="0">
                <a:ln>
                  <a:solidFill>
                    <a:srgbClr val="0E6B90"/>
                  </a:solidFill>
                </a:ln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41" name="타원 40"/>
            <p:cNvSpPr>
              <a:spLocks noChangeAspect="1"/>
            </p:cNvSpPr>
            <p:nvPr/>
          </p:nvSpPr>
          <p:spPr>
            <a:xfrm rot="16200000">
              <a:off x="5300472" y="4382631"/>
              <a:ext cx="144000" cy="144000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:p14="http://schemas.microsoft.com/office/powerpoint/2010/main" val="31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937692" y="2441490"/>
            <a:ext cx="7378724" cy="3507790"/>
            <a:chOff x="937692" y="2441490"/>
            <a:chExt cx="6946676" cy="3507790"/>
          </a:xfrm>
        </p:grpSpPr>
        <p:sp>
          <p:nvSpPr>
            <p:cNvPr id="61" name="TextBox 60"/>
            <p:cNvSpPr txBox="1"/>
            <p:nvPr/>
          </p:nvSpPr>
          <p:spPr>
            <a:xfrm>
              <a:off x="1804362" y="3177842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사회배려계층인 장애대학생에 대한 지원 확대 및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/>
              </a:r>
              <a:b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</a:b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안정적인 학업여건 조성을 위하여 도입</a:t>
              </a:r>
              <a:endParaRPr lang="ko-KR" altLang="en-US" b="1" dirty="0">
                <a:solidFill>
                  <a:srgbClr val="00B050"/>
                </a:solidFill>
                <a:latin typeface="+mn-ea"/>
              </a:endParaRPr>
            </a:p>
          </p:txBody>
        </p:sp>
        <p:sp>
          <p:nvSpPr>
            <p:cNvPr id="13" name="왼쪽 대괄호 12"/>
            <p:cNvSpPr/>
            <p:nvPr/>
          </p:nvSpPr>
          <p:spPr>
            <a:xfrm>
              <a:off x="1557004" y="3068959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444322" y="2506899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01" name="오른쪽 대괄호 100"/>
            <p:cNvSpPr/>
            <p:nvPr/>
          </p:nvSpPr>
          <p:spPr>
            <a:xfrm>
              <a:off x="7637010" y="3068959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680682" y="5194066"/>
              <a:ext cx="61967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장애대학생 이동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강의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보고서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시험대필 등 학습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의사소통 지원 활동 등</a:t>
              </a:r>
              <a:endPara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8" name="왼쪽 대괄호 107"/>
            <p:cNvSpPr/>
            <p:nvPr/>
          </p:nvSpPr>
          <p:spPr>
            <a:xfrm>
              <a:off x="1550053" y="5085183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15" name="오른쪽 대괄호 114"/>
            <p:cNvSpPr/>
            <p:nvPr/>
          </p:nvSpPr>
          <p:spPr>
            <a:xfrm>
              <a:off x="7630059" y="5085183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0" name="타원형 설명선 39"/>
            <p:cNvSpPr/>
            <p:nvPr/>
          </p:nvSpPr>
          <p:spPr>
            <a:xfrm>
              <a:off x="940246" y="2441490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36" name="타원 35"/>
            <p:cNvSpPr>
              <a:spLocks noChangeAspect="1"/>
            </p:cNvSpPr>
            <p:nvPr/>
          </p:nvSpPr>
          <p:spPr>
            <a:xfrm rot="16200000">
              <a:off x="1113398" y="2625429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TextBox 45"/>
            <p:cNvSpPr txBox="1"/>
            <p:nvPr/>
          </p:nvSpPr>
          <p:spPr>
            <a:xfrm>
              <a:off x="1441768" y="453109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주요활동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7" name="타원형 설명선 46"/>
            <p:cNvSpPr/>
            <p:nvPr/>
          </p:nvSpPr>
          <p:spPr>
            <a:xfrm>
              <a:off x="937692" y="446568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48" name="타원 47"/>
            <p:cNvSpPr>
              <a:spLocks noChangeAspect="1"/>
            </p:cNvSpPr>
            <p:nvPr/>
          </p:nvSpPr>
          <p:spPr>
            <a:xfrm rot="16200000">
              <a:off x="1012194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타원 48"/>
            <p:cNvSpPr>
              <a:spLocks noChangeAspect="1"/>
            </p:cNvSpPr>
            <p:nvPr/>
          </p:nvSpPr>
          <p:spPr>
            <a:xfrm rot="16200000">
              <a:off x="1216282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8" name="순서도: 수동 입력 2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9" name="순서도: 수동 입력 3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76370" y="4739391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학습지원을 위해 봉사 유형 근로장학생이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동일과목 수강 시</a:t>
            </a:r>
            <a:r>
              <a:rPr lang="en-US" altLang="ko-KR" b="1" dirty="0" smtClean="0">
                <a:solidFill>
                  <a:srgbClr val="00B050"/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해당 수업시간 내 근로를 인정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5" name="왼쪽 대괄호 34"/>
          <p:cNvSpPr/>
          <p:nvPr/>
        </p:nvSpPr>
        <p:spPr>
          <a:xfrm>
            <a:off x="1614925" y="5482099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2" name="오른쪽 대괄호 41"/>
          <p:cNvSpPr/>
          <p:nvPr/>
        </p:nvSpPr>
        <p:spPr>
          <a:xfrm>
            <a:off x="7701882" y="5482098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62283" y="24684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장애대학생 봉사 유형 전문교육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을 반드시 이수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5" name="왼쪽 대괄호 44"/>
          <p:cNvSpPr/>
          <p:nvPr/>
        </p:nvSpPr>
        <p:spPr>
          <a:xfrm>
            <a:off x="1614925" y="2437567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2" name="오른쪽 대괄호 51"/>
          <p:cNvSpPr/>
          <p:nvPr/>
        </p:nvSpPr>
        <p:spPr>
          <a:xfrm>
            <a:off x="7701882" y="2437567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69419" y="3025662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대학의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봉사 유형 자체운영기준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’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에 따라 운영됨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왼쪽 대괄호 57"/>
          <p:cNvSpPr/>
          <p:nvPr/>
        </p:nvSpPr>
        <p:spPr>
          <a:xfrm>
            <a:off x="1622061" y="299474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9" name="오른쪽 대괄호 58"/>
          <p:cNvSpPr/>
          <p:nvPr/>
        </p:nvSpPr>
        <p:spPr>
          <a:xfrm>
            <a:off x="7709018" y="299474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869419" y="362077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수기출근부 작성 필수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62" name="왼쪽 대괄호 61"/>
          <p:cNvSpPr/>
          <p:nvPr/>
        </p:nvSpPr>
        <p:spPr>
          <a:xfrm>
            <a:off x="1622061" y="3589854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3" name="오른쪽 대괄호 62"/>
          <p:cNvSpPr/>
          <p:nvPr/>
        </p:nvSpPr>
        <p:spPr>
          <a:xfrm>
            <a:off x="7709018" y="3589854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509194" y="1838225"/>
            <a:ext cx="4063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알아두어야 할 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5" name="타원형 설명선 64"/>
          <p:cNvSpPr/>
          <p:nvPr/>
        </p:nvSpPr>
        <p:spPr>
          <a:xfrm>
            <a:off x="1005118" y="1772816"/>
            <a:ext cx="497125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66" name="타원 65"/>
          <p:cNvSpPr>
            <a:spLocks noChangeAspect="1"/>
          </p:cNvSpPr>
          <p:nvPr/>
        </p:nvSpPr>
        <p:spPr>
          <a:xfrm rot="16200000">
            <a:off x="1079210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7" name="타원 66"/>
          <p:cNvSpPr>
            <a:spLocks noChangeAspect="1"/>
          </p:cNvSpPr>
          <p:nvPr/>
        </p:nvSpPr>
        <p:spPr>
          <a:xfrm rot="16200000">
            <a:off x="1279627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타원 67"/>
          <p:cNvSpPr>
            <a:spLocks noChangeAspect="1"/>
          </p:cNvSpPr>
          <p:nvPr/>
        </p:nvSpPr>
        <p:spPr>
          <a:xfrm rot="16200000">
            <a:off x="1175330" y="2066514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6" name="TextBox 35"/>
          <p:cNvSpPr txBox="1"/>
          <p:nvPr/>
        </p:nvSpPr>
        <p:spPr>
          <a:xfrm>
            <a:off x="1869419" y="419755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주당 근로가능시간은 일반근로와 동일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7" name="왼쪽 대괄호 36"/>
          <p:cNvSpPr/>
          <p:nvPr/>
        </p:nvSpPr>
        <p:spPr>
          <a:xfrm>
            <a:off x="1622061" y="416663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8" name="오른쪽 대괄호 37"/>
          <p:cNvSpPr/>
          <p:nvPr/>
        </p:nvSpPr>
        <p:spPr>
          <a:xfrm>
            <a:off x="7709018" y="416663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62283" y="55365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수업시간 내 근로 활동한 경우</a:t>
            </a:r>
            <a:endParaRPr lang="en-US" altLang="ko-KR" b="1" dirty="0" smtClean="0">
              <a:solidFill>
                <a:srgbClr val="00B050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소속대학 담당자 및 근로기관에 출근부 등록 요청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48" name="왼쪽 대괄호 47"/>
          <p:cNvSpPr/>
          <p:nvPr/>
        </p:nvSpPr>
        <p:spPr>
          <a:xfrm>
            <a:off x="1619672" y="4690011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9" name="오른쪽 대괄호 48"/>
          <p:cNvSpPr/>
          <p:nvPr/>
        </p:nvSpPr>
        <p:spPr>
          <a:xfrm>
            <a:off x="7709018" y="4684950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53" name="순서도: 대체 처리 5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4" name="순서도: 병합 5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82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5" name="순서도: 수동 입력 4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65329" y="2486297"/>
            <a:ext cx="115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목적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타원형 설명선 16"/>
          <p:cNvSpPr/>
          <p:nvPr/>
        </p:nvSpPr>
        <p:spPr>
          <a:xfrm>
            <a:off x="940352" y="2420888"/>
            <a:ext cx="517737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18" name="타원 17"/>
          <p:cNvSpPr>
            <a:spLocks noChangeAspect="1"/>
          </p:cNvSpPr>
          <p:nvPr/>
        </p:nvSpPr>
        <p:spPr>
          <a:xfrm rot="16200000">
            <a:off x="1123669" y="2601842"/>
            <a:ext cx="144000" cy="149971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TextBox 22"/>
          <p:cNvSpPr txBox="1"/>
          <p:nvPr/>
        </p:nvSpPr>
        <p:spPr>
          <a:xfrm>
            <a:off x="1462669" y="4430513"/>
            <a:ext cx="16851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주요사항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4" name="타원형 설명선 23"/>
          <p:cNvSpPr/>
          <p:nvPr/>
        </p:nvSpPr>
        <p:spPr>
          <a:xfrm>
            <a:off x="937692" y="4365104"/>
            <a:ext cx="517737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25" name="타원 24"/>
          <p:cNvSpPr>
            <a:spLocks noChangeAspect="1"/>
          </p:cNvSpPr>
          <p:nvPr/>
        </p:nvSpPr>
        <p:spPr>
          <a:xfrm rot="16200000">
            <a:off x="1018268" y="4546058"/>
            <a:ext cx="144000" cy="149971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타원 25"/>
          <p:cNvSpPr>
            <a:spLocks noChangeAspect="1"/>
          </p:cNvSpPr>
          <p:nvPr/>
        </p:nvSpPr>
        <p:spPr>
          <a:xfrm rot="16200000">
            <a:off x="1230819" y="4546058"/>
            <a:ext cx="144000" cy="149971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16632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313894" y="836712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현장교육근로</a:t>
            </a:r>
            <a:r>
              <a:rPr lang="en-US" altLang="ko-KR" sz="3200" b="1" spc="-300" dirty="0" smtClean="0">
                <a:solidFill>
                  <a:srgbClr val="355DA5"/>
                </a:solidFill>
                <a:latin typeface="+mn-ea"/>
              </a:rPr>
              <a:t>(</a:t>
            </a:r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교육활동지원</a:t>
            </a:r>
            <a:r>
              <a:rPr lang="en-US" altLang="ko-KR" sz="3200" b="1" spc="-300" dirty="0" smtClean="0">
                <a:solidFill>
                  <a:srgbClr val="355DA5"/>
                </a:solidFill>
                <a:latin typeface="+mn-ea"/>
              </a:rPr>
              <a:t>)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47" name="순서도: 대체 처리 46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8" name="순서도: 병합 4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1858264" y="3177842"/>
            <a:ext cx="6195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유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중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고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특수학교 독서실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동아리 및 예체능활동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, </a:t>
            </a:r>
          </a:p>
          <a:p>
            <a:pPr algn="ct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방과후교실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b="1" dirty="0" err="1">
                <a:solidFill>
                  <a:schemeClr val="accent1">
                    <a:lumMod val="75000"/>
                  </a:schemeClr>
                </a:solidFill>
                <a:latin typeface="+mn-ea"/>
              </a:rPr>
              <a:t>자유학기제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등 교육활동을 지원하고자 도입</a:t>
            </a:r>
            <a:endParaRPr lang="en-US" altLang="ko-KR" b="1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50" name="왼쪽 대괄호 49"/>
          <p:cNvSpPr/>
          <p:nvPr/>
        </p:nvSpPr>
        <p:spPr>
          <a:xfrm>
            <a:off x="1595522" y="3068959"/>
            <a:ext cx="262742" cy="86409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1" name="오른쪽 대괄호 50"/>
          <p:cNvSpPr/>
          <p:nvPr/>
        </p:nvSpPr>
        <p:spPr>
          <a:xfrm>
            <a:off x="8053674" y="3068959"/>
            <a:ext cx="262742" cy="86409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726892" y="5194066"/>
            <a:ext cx="65821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소득분위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제한 완화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</a:t>
            </a:r>
            <a:endParaRPr lang="en-US" altLang="ko-KR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상시 신청 및 교사 추천을 통한 우선선발 가능</a:t>
            </a:r>
            <a:endParaRPr lang="en-US" altLang="ko-KR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6" name="왼쪽 대괄호 55"/>
          <p:cNvSpPr/>
          <p:nvPr/>
        </p:nvSpPr>
        <p:spPr>
          <a:xfrm>
            <a:off x="1588139" y="5085183"/>
            <a:ext cx="262742" cy="1032212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오른쪽 대괄호 56"/>
          <p:cNvSpPr/>
          <p:nvPr/>
        </p:nvSpPr>
        <p:spPr>
          <a:xfrm>
            <a:off x="8046290" y="5085183"/>
            <a:ext cx="262742" cy="1032213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43535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5" name="순서도: 수동 입력 4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937692" y="2060848"/>
            <a:ext cx="7234708" cy="4514439"/>
            <a:chOff x="937692" y="2060848"/>
            <a:chExt cx="6946676" cy="4514439"/>
          </a:xfrm>
        </p:grpSpPr>
        <p:sp>
          <p:nvSpPr>
            <p:cNvPr id="14" name="왼쪽 대괄호 13"/>
            <p:cNvSpPr/>
            <p:nvPr/>
          </p:nvSpPr>
          <p:spPr>
            <a:xfrm>
              <a:off x="1557004" y="2688317"/>
              <a:ext cx="247358" cy="720000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444322" y="2126257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6" name="오른쪽 대괄호 15"/>
            <p:cNvSpPr/>
            <p:nvPr/>
          </p:nvSpPr>
          <p:spPr>
            <a:xfrm>
              <a:off x="7637010" y="2688317"/>
              <a:ext cx="247358" cy="720000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7" name="타원형 설명선 16"/>
            <p:cNvSpPr/>
            <p:nvPr/>
          </p:nvSpPr>
          <p:spPr>
            <a:xfrm>
              <a:off x="940246" y="2060848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5D2884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18" name="타원 17"/>
            <p:cNvSpPr>
              <a:spLocks noChangeAspect="1"/>
            </p:cNvSpPr>
            <p:nvPr/>
          </p:nvSpPr>
          <p:spPr>
            <a:xfrm rot="16200000">
              <a:off x="1113398" y="2244787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TextBox 18"/>
            <p:cNvSpPr txBox="1"/>
            <p:nvPr/>
          </p:nvSpPr>
          <p:spPr>
            <a:xfrm>
              <a:off x="1804362" y="2711475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5D2884"/>
                  </a:solidFill>
                  <a:latin typeface="+mn-ea"/>
                </a:rPr>
                <a:t>장학생의 근로경험이 취업으로 연계될 수 있는</a:t>
              </a:r>
              <a:endParaRPr lang="en-US" altLang="ko-KR" b="1" dirty="0" smtClean="0">
                <a:solidFill>
                  <a:srgbClr val="5D2884"/>
                </a:solidFill>
                <a:latin typeface="+mn-ea"/>
              </a:endParaRPr>
            </a:p>
            <a:p>
              <a:pPr algn="ctr"/>
              <a:r>
                <a:rPr lang="ko-KR" altLang="en-US" b="1" dirty="0" err="1" smtClean="0">
                  <a:solidFill>
                    <a:srgbClr val="5D2884"/>
                  </a:solidFill>
                  <a:latin typeface="+mn-ea"/>
                </a:rPr>
                <a:t>선순환적</a:t>
              </a:r>
              <a:r>
                <a:rPr lang="ko-KR" altLang="en-US" b="1" dirty="0" smtClean="0">
                  <a:solidFill>
                    <a:srgbClr val="5D2884"/>
                  </a:solidFill>
                  <a:latin typeface="+mn-ea"/>
                </a:rPr>
                <a:t> 체계 마련 및 취업연계 활성화</a:t>
              </a:r>
              <a:endParaRPr lang="ko-KR" altLang="en-US" b="1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797411" y="4381103"/>
              <a:ext cx="58326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취업연계중점대학유형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권역별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취업활성화유형</a:t>
              </a:r>
              <a:endPara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1" name="왼쪽 대괄호 20"/>
            <p:cNvSpPr/>
            <p:nvPr/>
          </p:nvSpPr>
          <p:spPr>
            <a:xfrm>
              <a:off x="1550053" y="4231753"/>
              <a:ext cx="247358" cy="720000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2" name="오른쪽 대괄호 21"/>
            <p:cNvSpPr/>
            <p:nvPr/>
          </p:nvSpPr>
          <p:spPr>
            <a:xfrm>
              <a:off x="7630059" y="4231752"/>
              <a:ext cx="247358" cy="720000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441768" y="367766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종류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4" name="타원형 설명선 23"/>
            <p:cNvSpPr/>
            <p:nvPr/>
          </p:nvSpPr>
          <p:spPr>
            <a:xfrm>
              <a:off x="937692" y="361225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5D2884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25" name="타원 24"/>
            <p:cNvSpPr>
              <a:spLocks noChangeAspect="1"/>
            </p:cNvSpPr>
            <p:nvPr/>
          </p:nvSpPr>
          <p:spPr>
            <a:xfrm rot="16200000">
              <a:off x="1012194" y="3796196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타원 25"/>
            <p:cNvSpPr>
              <a:spLocks noChangeAspect="1"/>
            </p:cNvSpPr>
            <p:nvPr/>
          </p:nvSpPr>
          <p:spPr>
            <a:xfrm rot="16200000">
              <a:off x="1216282" y="3796196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TextBox 26"/>
            <p:cNvSpPr txBox="1"/>
            <p:nvPr/>
          </p:nvSpPr>
          <p:spPr>
            <a:xfrm>
              <a:off x="1441768" y="5222601"/>
              <a:ext cx="30582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종류별 유의사항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8" name="타원형 설명선 27"/>
            <p:cNvSpPr/>
            <p:nvPr/>
          </p:nvSpPr>
          <p:spPr>
            <a:xfrm>
              <a:off x="937692" y="5157192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5D2884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29" name="타원 28"/>
            <p:cNvSpPr>
              <a:spLocks noChangeAspect="1"/>
            </p:cNvSpPr>
            <p:nvPr/>
          </p:nvSpPr>
          <p:spPr>
            <a:xfrm rot="16200000">
              <a:off x="1021548" y="5291499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타원 29"/>
            <p:cNvSpPr>
              <a:spLocks noChangeAspect="1"/>
            </p:cNvSpPr>
            <p:nvPr/>
          </p:nvSpPr>
          <p:spPr>
            <a:xfrm rot="16200000">
              <a:off x="1216282" y="5291499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왼쪽 대괄호 30"/>
            <p:cNvSpPr/>
            <p:nvPr/>
          </p:nvSpPr>
          <p:spPr>
            <a:xfrm>
              <a:off x="1547664" y="5733335"/>
              <a:ext cx="247358" cy="720000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오른쪽 대괄호 31"/>
            <p:cNvSpPr/>
            <p:nvPr/>
          </p:nvSpPr>
          <p:spPr>
            <a:xfrm>
              <a:off x="7627670" y="5733336"/>
              <a:ext cx="247358" cy="720000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795022" y="5713513"/>
              <a:ext cx="583264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>
                  <a:solidFill>
                    <a:srgbClr val="5D2884"/>
                  </a:solidFill>
                  <a:latin typeface="+mn-ea"/>
                </a:rPr>
                <a:t>취업연계중점대학 </a:t>
              </a:r>
              <a:r>
                <a:rPr lang="en-US" altLang="ko-KR" b="1" dirty="0">
                  <a:solidFill>
                    <a:srgbClr val="5D2884"/>
                  </a:solidFill>
                  <a:latin typeface="+mn-ea"/>
                </a:rPr>
                <a:t>· </a:t>
              </a:r>
              <a:r>
                <a:rPr lang="ko-KR" altLang="en-US" b="1" dirty="0" err="1">
                  <a:solidFill>
                    <a:srgbClr val="5D2884"/>
                  </a:solidFill>
                  <a:latin typeface="+mn-ea"/>
                </a:rPr>
                <a:t>권역별</a:t>
              </a:r>
              <a:r>
                <a:rPr lang="ko-KR" altLang="en-US" b="1" dirty="0">
                  <a:solidFill>
                    <a:srgbClr val="5D2884"/>
                  </a:solidFill>
                  <a:latin typeface="+mn-ea"/>
                </a:rPr>
                <a:t> 취업활성화 유형</a:t>
              </a:r>
              <a:r>
                <a:rPr lang="en-US" altLang="ko-KR" b="1" dirty="0">
                  <a:solidFill>
                    <a:srgbClr val="5D2884"/>
                  </a:solidFill>
                  <a:latin typeface="+mn-ea"/>
                </a:rPr>
                <a:t/>
              </a:r>
              <a:br>
                <a:rPr lang="en-US" altLang="ko-KR" b="1" dirty="0">
                  <a:solidFill>
                    <a:srgbClr val="5D2884"/>
                  </a:solidFill>
                  <a:latin typeface="+mn-ea"/>
                </a:rPr>
              </a:br>
              <a:r>
                <a:rPr lang="en-US" altLang="ko-KR" sz="1600" b="1" spc="-15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일부 대학을 선정하여 운영</a:t>
              </a:r>
              <a:r>
                <a:rPr lang="en-US" altLang="ko-KR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</a:t>
              </a:r>
              <a:r>
                <a:rPr lang="en-US" altLang="ko-KR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40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 근로 가능</a:t>
              </a:r>
              <a:r>
                <a:rPr lang="en-US" altLang="ko-KR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학기당 시간 제한 없음</a:t>
              </a:r>
              <a:endParaRPr lang="en-US" altLang="ko-KR" sz="1600" b="1" spc="-15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타원 33"/>
            <p:cNvSpPr>
              <a:spLocks noChangeAspect="1"/>
            </p:cNvSpPr>
            <p:nvPr/>
          </p:nvSpPr>
          <p:spPr>
            <a:xfrm rot="16200000">
              <a:off x="1123705" y="5445024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16632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취업연계유형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47" name="순서도: 대체 처리 46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04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8" name="순서도: 병합 4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3652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1077218"/>
            <a:chOff x="539552" y="980728"/>
            <a:chExt cx="6312912" cy="1077218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7D4FF"/>
                  </a:solidFill>
                  <a:latin typeface="+mn-ea"/>
                </a:rPr>
                <a:t>국가 교육근로는 이렇게 진행됩니다</a:t>
              </a:r>
              <a:endParaRPr lang="ko-KR" altLang="en-US" sz="3200" b="1" spc="-300" dirty="0">
                <a:solidFill>
                  <a:srgbClr val="37D4FF"/>
                </a:solidFill>
                <a:latin typeface="+mn-ea"/>
              </a:endParaRP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진행절차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en-US" altLang="ko-KR" sz="1650" b="1" dirty="0" smtClean="0">
                  <a:latin typeface="+mn-ea"/>
                </a:endParaRPr>
              </a:p>
              <a:p>
                <a:pPr algn="ctr"/>
                <a:endParaRPr lang="ko-KR" altLang="en-US" b="1" dirty="0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 교육근로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1"/>
              <a:lumOff val="-560"/>
              <a:alphaOff val="0"/>
            </a:schemeClr>
          </a:fillRef>
          <a:effectRef idx="0">
            <a:schemeClr val="accent5">
              <a:hueOff val="-1050478"/>
              <a:satOff val="-1461"/>
              <a:lumOff val="-56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2"/>
              <a:lumOff val="-1121"/>
              <a:alphaOff val="0"/>
            </a:schemeClr>
          </a:fillRef>
          <a:effectRef idx="0">
            <a:schemeClr val="accent5">
              <a:hueOff val="-2100956"/>
              <a:satOff val="-2922"/>
              <a:lumOff val="-1121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023222" y="5286575"/>
            <a:ext cx="1311110" cy="1117995"/>
            <a:chOff x="3404906" y="4474851"/>
            <a:chExt cx="1311110" cy="1117995"/>
          </a:xfrm>
          <a:effectLst/>
        </p:grpSpPr>
        <p:sp>
          <p:nvSpPr>
            <p:cNvPr id="137" name="타원 136"/>
            <p:cNvSpPr>
              <a:spLocks noChangeAspect="1"/>
            </p:cNvSpPr>
            <p:nvPr/>
          </p:nvSpPr>
          <p:spPr>
            <a:xfrm flipH="1">
              <a:off x="4054359" y="4474851"/>
              <a:ext cx="658800" cy="658800"/>
            </a:xfrm>
            <a:prstGeom prst="ellipse">
              <a:avLst/>
            </a:prstGeom>
            <a:solidFill>
              <a:srgbClr val="56B04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기관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3406648" y="4799830"/>
              <a:ext cx="1309368" cy="789410"/>
            </a:xfrm>
            <a:prstGeom prst="rect">
              <a:avLst/>
            </a:prstGeom>
            <a:solidFill>
              <a:srgbClr val="56B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3404906" y="4836170"/>
              <a:ext cx="1311110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제출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95536" y="5258133"/>
            <a:ext cx="1309368" cy="1126751"/>
            <a:chOff x="1619673" y="4474074"/>
            <a:chExt cx="1309368" cy="1126751"/>
          </a:xfrm>
          <a:effectLst/>
        </p:grpSpPr>
        <p:sp>
          <p:nvSpPr>
            <p:cNvPr id="134" name="타원 133"/>
            <p:cNvSpPr>
              <a:spLocks noChangeAspect="1"/>
            </p:cNvSpPr>
            <p:nvPr/>
          </p:nvSpPr>
          <p:spPr>
            <a:xfrm flipH="1">
              <a:off x="2265091" y="4474074"/>
              <a:ext cx="658800" cy="658800"/>
            </a:xfrm>
            <a:prstGeom prst="ellipse">
              <a:avLst/>
            </a:prstGeom>
            <a:solidFill>
              <a:srgbClr val="70AD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5" name="직사각형 134"/>
            <p:cNvSpPr/>
            <p:nvPr/>
          </p:nvSpPr>
          <p:spPr>
            <a:xfrm>
              <a:off x="1619673" y="4799830"/>
              <a:ext cx="1309368" cy="78941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1619673" y="4844149"/>
              <a:ext cx="1308212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월별 장학금</a:t>
              </a:r>
              <a: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3652650" y="5094430"/>
            <a:ext cx="1573200" cy="1454156"/>
            <a:chOff x="5211912" y="4282384"/>
            <a:chExt cx="1573200" cy="1454156"/>
          </a:xfrm>
          <a:effectLst/>
        </p:grpSpPr>
        <p:sp>
          <p:nvSpPr>
            <p:cNvPr id="140" name="타원 139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출근부입력</a:t>
              </a:r>
              <a:endParaRPr lang="en-US" altLang="ko-KR" sz="1900" b="1" kern="1200" spc="-3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67"/>
              <a:lumOff val="-3362"/>
              <a:alphaOff val="0"/>
            </a:schemeClr>
          </a:fillRef>
          <a:effectRef idx="0">
            <a:schemeClr val="accent5">
              <a:hueOff val="-6302867"/>
              <a:satOff val="-8767"/>
              <a:lumOff val="-3362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28"/>
              <a:lumOff val="-3922"/>
              <a:alphaOff val="0"/>
            </a:schemeClr>
          </a:fillRef>
          <a:effectRef idx="0">
            <a:schemeClr val="accent5">
              <a:hueOff val="-7353345"/>
              <a:satOff val="-10228"/>
              <a:lumOff val="-3922"/>
              <a:alphaOff val="0"/>
            </a:schemeClr>
          </a:effectRef>
          <a:fontRef idx="minor">
            <a:schemeClr val="lt1"/>
          </a:fontRef>
        </p:style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그룹 6"/>
          <p:cNvGrpSpPr/>
          <p:nvPr/>
        </p:nvGrpSpPr>
        <p:grpSpPr>
          <a:xfrm>
            <a:off x="7164288" y="1933343"/>
            <a:ext cx="1573637" cy="1432657"/>
            <a:chOff x="7185538" y="2247110"/>
            <a:chExt cx="1573637" cy="1432657"/>
          </a:xfrm>
          <a:effectLst/>
        </p:grpSpPr>
        <p:sp>
          <p:nvSpPr>
            <p:cNvPr id="125" name="타원 124"/>
            <p:cNvSpPr>
              <a:spLocks/>
            </p:cNvSpPr>
            <p:nvPr/>
          </p:nvSpPr>
          <p:spPr>
            <a:xfrm flipH="1">
              <a:off x="7956376" y="2247110"/>
              <a:ext cx="802799" cy="802800"/>
            </a:xfrm>
            <a:prstGeom prst="ellipse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7215328" y="2614167"/>
              <a:ext cx="1540800" cy="1065600"/>
            </a:xfrm>
            <a:prstGeom prst="rect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7185538" y="264718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및 제출</a:t>
              </a:r>
              <a:endParaRPr lang="en-US" altLang="ko-KR" sz="1900" b="1" kern="12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544168" y="5094828"/>
            <a:ext cx="1573200" cy="1453360"/>
            <a:chOff x="7183338" y="4242632"/>
            <a:chExt cx="1573200" cy="1453360"/>
          </a:xfrm>
          <a:effectLst/>
        </p:grpSpPr>
        <p:sp>
          <p:nvSpPr>
            <p:cNvPr id="143" name="타원 142"/>
            <p:cNvSpPr>
              <a:spLocks noChangeAspect="1"/>
            </p:cNvSpPr>
            <p:nvPr/>
          </p:nvSpPr>
          <p:spPr>
            <a:xfrm flipH="1">
              <a:off x="7952014" y="4242632"/>
              <a:ext cx="802800" cy="802800"/>
            </a:xfrm>
            <a:prstGeom prst="ellipse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7213974" y="4630392"/>
              <a:ext cx="1540800" cy="1065600"/>
            </a:xfrm>
            <a:prstGeom prst="rect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183338" y="466583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안전교육</a:t>
              </a:r>
              <a:r>
                <a:rPr lang="en-US" altLang="ko-KR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이수보고서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</a:t>
              </a:r>
              <a:r>
                <a:rPr lang="ko-KR" altLang="en-US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및 제출</a:t>
              </a:r>
              <a:endParaRPr lang="en-US" altLang="ko-KR" sz="19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405616" y="5216798"/>
            <a:ext cx="1315676" cy="1115764"/>
            <a:chOff x="5599197" y="2462463"/>
            <a:chExt cx="1315676" cy="1115764"/>
          </a:xfrm>
          <a:effectLst/>
        </p:grpSpPr>
        <p:sp>
          <p:nvSpPr>
            <p:cNvPr id="131" name="타원 130"/>
            <p:cNvSpPr>
              <a:spLocks noChangeAspect="1"/>
            </p:cNvSpPr>
            <p:nvPr/>
          </p:nvSpPr>
          <p:spPr>
            <a:xfrm flipH="1">
              <a:off x="6249345" y="2462463"/>
              <a:ext cx="658800" cy="658800"/>
            </a:xfrm>
            <a:prstGeom prst="ellipse">
              <a:avLst/>
            </a:prstGeom>
            <a:solidFill>
              <a:srgbClr val="43BDA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학</a:t>
              </a:r>
              <a:r>
                <a:rPr lang="ko-KR" altLang="en-US" sz="1400" b="1" dirty="0">
                  <a:latin typeface="+mn-ea"/>
                </a:rPr>
                <a:t>생</a:t>
              </a: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5599197" y="2785958"/>
              <a:ext cx="1315676" cy="787904"/>
            </a:xfrm>
            <a:prstGeom prst="rect">
              <a:avLst/>
            </a:prstGeom>
            <a:solidFill>
              <a:srgbClr val="43BD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5599197" y="2821266"/>
              <a:ext cx="1315138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근로진행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251301" y="3564321"/>
            <a:ext cx="1573200" cy="1454156"/>
            <a:chOff x="5211912" y="4282384"/>
            <a:chExt cx="1573200" cy="1454156"/>
          </a:xfrm>
          <a:effectLst/>
        </p:grpSpPr>
        <p:sp>
          <p:nvSpPr>
            <p:cNvPr id="71" name="타원 70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기관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승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인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08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3893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 된 후에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장애대학생봉사유형으로 선발된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①국가 교육근로장학사업 사이버오리엔테이션과 ②장애대학생봉사유형 전문교육을 모두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sz="19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 보고서 제출을 완료하여야 출근부 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입력가능</a:t>
              </a:r>
              <a:endParaRPr lang="en-US" altLang="ko-KR" sz="1900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34794" y="679119"/>
            <a:ext cx="780821" cy="5918233"/>
            <a:chOff x="334794" y="679119"/>
            <a:chExt cx="780821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국가교육근로장학금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 근로장학관리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" t="10635" r="6636" b="9753"/>
          <a:stretch/>
        </p:blipFill>
        <p:spPr bwMode="auto">
          <a:xfrm>
            <a:off x="1522369" y="1725191"/>
            <a:ext cx="6099262" cy="4734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6531049" y="5767163"/>
            <a:ext cx="1090582" cy="648073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612926" y="2454796"/>
            <a:ext cx="2232248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805708" y="2617862"/>
            <a:ext cx="2448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4697238" y="3270126"/>
            <a:ext cx="2664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1907704" y="3419475"/>
            <a:ext cx="2664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1918370" y="3736082"/>
            <a:ext cx="792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8015884" cy="4051888"/>
            <a:chOff x="467544" y="2185424"/>
            <a:chExt cx="8015884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721997"/>
              <a:ext cx="2903316" cy="18273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580112" y="2716022"/>
              <a:ext cx="2903316" cy="1833356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41580" y="4552280"/>
              <a:ext cx="754562" cy="806419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5580112" y="2699724"/>
            <a:ext cx="2922983" cy="1857552"/>
            <a:chOff x="5580112" y="2699724"/>
            <a:chExt cx="2922983" cy="1857552"/>
          </a:xfrm>
        </p:grpSpPr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699724"/>
              <a:ext cx="2922983" cy="18575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442" r="68158" b="65790"/>
            <a:stretch/>
          </p:blipFill>
          <p:spPr bwMode="auto">
            <a:xfrm>
              <a:off x="5580112" y="2996953"/>
              <a:ext cx="1029184" cy="303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315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등록가능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 유형은 대필 등 수업시간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내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 인정되나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및 근로기관 담당자가 등록할 수 있음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 관리</a:t>
              </a:r>
              <a:endParaRPr lang="en-US" altLang="ko-KR" sz="1600" b="1" dirty="0" smtClean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661986" y="2597147"/>
            <a:ext cx="7820025" cy="3676325"/>
            <a:chOff x="661986" y="2597147"/>
            <a:chExt cx="7820025" cy="367632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0"/>
            <a:stretch/>
          </p:blipFill>
          <p:spPr bwMode="auto">
            <a:xfrm>
              <a:off x="661986" y="2597147"/>
              <a:ext cx="7820025" cy="3676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59197" b="56422"/>
            <a:stretch/>
          </p:blipFill>
          <p:spPr bwMode="auto">
            <a:xfrm>
              <a:off x="2915816" y="5172432"/>
              <a:ext cx="1940024" cy="2461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업로드하며 추가적으로 업무계획서를 파일로 업로드 할 수 있음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실제로 하게 될 업무를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상세히</a:t>
              </a:r>
              <a:r>
                <a:rPr lang="ko-KR" altLang="en-US" sz="24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작성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업무계획서를 홈페이지에 제출한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근로지 담당자의 </a:t>
              </a:r>
              <a:endParaRPr lang="en-US" altLang="ko-KR" sz="1900" b="1" dirty="0" smtClean="0">
                <a:solidFill>
                  <a:srgbClr val="203864"/>
                </a:solidFill>
                <a:latin typeface="+mn-ea"/>
              </a:endParaRPr>
            </a:p>
            <a:p>
              <a:pPr>
                <a:buClr>
                  <a:srgbClr val="203864"/>
                </a:buClr>
              </a:pPr>
              <a:r>
                <a:rPr lang="en-US" altLang="ko-KR" sz="1900" b="1" dirty="0">
                  <a:solidFill>
                    <a:srgbClr val="203864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203864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승인을 받아야 </a:t>
              </a:r>
              <a:r>
                <a:rPr lang="ko-KR" altLang="en-US" sz="1900" b="1" dirty="0">
                  <a:solidFill>
                    <a:srgbClr val="203864"/>
                  </a:solidFill>
                  <a:latin typeface="+mn-ea"/>
                </a:rPr>
                <a:t>출근부 작성 가능함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9"/>
            <a:ext cx="780822" cy="5918233"/>
            <a:chOff x="334793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업무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계획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70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업무계획서 관리</a:t>
              </a:r>
              <a:endParaRPr lang="en-US" altLang="ko-KR" sz="16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9" y="2834721"/>
            <a:ext cx="8006351" cy="3186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785858" y="5423992"/>
            <a:ext cx="238388" cy="2377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2" name="타원 31"/>
          <p:cNvSpPr>
            <a:spLocks noChangeArrowheads="1"/>
          </p:cNvSpPr>
          <p:nvPr/>
        </p:nvSpPr>
        <p:spPr bwMode="auto">
          <a:xfrm>
            <a:off x="498104" y="54113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896683" y="5470047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3424987" y="5359632"/>
            <a:ext cx="1030901" cy="376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086218" y="5391296"/>
            <a:ext cx="1030901" cy="3300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047992" y="5356997"/>
            <a:ext cx="515450" cy="2971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691680" y="5402882"/>
            <a:ext cx="360040" cy="2971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06605" y="5430416"/>
            <a:ext cx="45397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9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843145" y="5430416"/>
            <a:ext cx="251992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9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61838" y="5484328"/>
            <a:ext cx="917751" cy="1440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55029" y="2840236"/>
            <a:ext cx="8006371" cy="2021227"/>
            <a:chOff x="655029" y="2840236"/>
            <a:chExt cx="8006371" cy="202122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2" t="19936" r="4900" b="38403"/>
            <a:stretch/>
          </p:blipFill>
          <p:spPr bwMode="auto">
            <a:xfrm>
              <a:off x="655029" y="2840236"/>
              <a:ext cx="8006371" cy="2021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2602" y="4524804"/>
              <a:ext cx="1274049" cy="2637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3" name="모서리가 둥근 사각형 설명선 22"/>
          <p:cNvSpPr/>
          <p:nvPr/>
        </p:nvSpPr>
        <p:spPr>
          <a:xfrm>
            <a:off x="646769" y="4788506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업무계획서를 제출할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950" y="2492896"/>
            <a:ext cx="2685857" cy="336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6084168" y="2492896"/>
            <a:ext cx="2693655" cy="336524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62555" y="2060848"/>
            <a:ext cx="5164884" cy="3888432"/>
            <a:chOff x="462555" y="2060848"/>
            <a:chExt cx="5164884" cy="4174870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26" t="29824" r="12652" b="14918"/>
            <a:stretch/>
          </p:blipFill>
          <p:spPr bwMode="auto">
            <a:xfrm>
              <a:off x="462555" y="2060848"/>
              <a:ext cx="5164884" cy="417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1301807" y="2246415"/>
              <a:ext cx="1073567" cy="4244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367755" y="2591193"/>
              <a:ext cx="691779" cy="2493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001712" y="2276510"/>
              <a:ext cx="1210247" cy="4393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877585" y="2276510"/>
              <a:ext cx="645759" cy="56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</p:grp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990790" y="269622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1300359" y="2036715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근로기간 설정 후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en-US" altLang="ko-KR" sz="900" b="1" dirty="0">
                <a:latin typeface="+mn-ea"/>
              </a:rPr>
              <a:t/>
            </a:r>
            <a:br>
              <a:rPr lang="en-US" altLang="ko-KR" sz="900" b="1" dirty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근로시간</a:t>
            </a:r>
            <a:r>
              <a:rPr lang="en-US" altLang="ko-KR" sz="900" b="1" dirty="0" smtClean="0">
                <a:latin typeface="+mn-ea"/>
              </a:rPr>
              <a:t>(</a:t>
            </a:r>
            <a:r>
              <a:rPr lang="ko-KR" altLang="en-US" sz="900" b="1" dirty="0" smtClean="0">
                <a:latin typeface="+mn-ea"/>
              </a:rPr>
              <a:t>예상</a:t>
            </a:r>
            <a:r>
              <a:rPr lang="en-US" altLang="ko-KR" sz="900" b="1" dirty="0" smtClean="0">
                <a:latin typeface="+mn-ea"/>
              </a:rPr>
              <a:t>) </a:t>
            </a:r>
            <a:r>
              <a:rPr lang="ko-KR" altLang="en-US" sz="900" b="1" dirty="0" smtClean="0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275794" y="2640464"/>
            <a:ext cx="1107201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5333" y="4436060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i="1" dirty="0" smtClean="0">
                <a:solidFill>
                  <a:srgbClr val="FF0000"/>
                </a:solidFill>
                <a:latin typeface="+mn-ea"/>
              </a:rPr>
              <a:t>실제로 하게 될 업무를 상세히 작성</a:t>
            </a:r>
            <a:endParaRPr lang="ko-KR" altLang="en-US" sz="1000" b="1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4" name="타원 33"/>
          <p:cNvSpPr>
            <a:spLocks noChangeArrowheads="1"/>
          </p:cNvSpPr>
          <p:nvPr/>
        </p:nvSpPr>
        <p:spPr bwMode="auto">
          <a:xfrm>
            <a:off x="1022497" y="534772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13894" y="5384173"/>
            <a:ext cx="449610" cy="1569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1770038" y="5238726"/>
            <a:ext cx="4323655" cy="23662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모서리가 둥근 사각형 설명선 31"/>
          <p:cNvSpPr/>
          <p:nvPr/>
        </p:nvSpPr>
        <p:spPr>
          <a:xfrm>
            <a:off x="1301807" y="5710407"/>
            <a:ext cx="2406097" cy="454897"/>
          </a:xfrm>
          <a:prstGeom prst="wedgeRoundRectCallout">
            <a:avLst>
              <a:gd name="adj1" fmla="val -34552"/>
              <a:gd name="adj2" fmla="val -77873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>
                <a:latin typeface="+mn-ea"/>
              </a:rPr>
              <a:t>홈페이지에 입력한 </a:t>
            </a:r>
            <a:r>
              <a:rPr lang="ko-KR" altLang="en-US" sz="900" b="1" dirty="0" smtClean="0">
                <a:latin typeface="+mn-ea"/>
              </a:rPr>
              <a:t>내용과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err="1" smtClean="0">
                <a:latin typeface="+mn-ea"/>
              </a:rPr>
              <a:t>업로드한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>
                <a:latin typeface="+mn-ea"/>
              </a:rPr>
              <a:t>파일의 </a:t>
            </a:r>
            <a:r>
              <a:rPr lang="ko-KR" altLang="en-US" sz="900" b="1" dirty="0" smtClean="0">
                <a:latin typeface="+mn-ea"/>
              </a:rPr>
              <a:t>내용이 같아야 하며</a:t>
            </a:r>
            <a:r>
              <a:rPr lang="en-US" altLang="ko-KR" sz="900" b="1" dirty="0" smtClean="0">
                <a:latin typeface="+mn-ea"/>
              </a:rPr>
              <a:t>, </a:t>
            </a:r>
          </a:p>
          <a:p>
            <a:pPr algn="ctr"/>
            <a:r>
              <a:rPr lang="ko-KR" altLang="en-US" sz="900" b="1" dirty="0" smtClean="0">
                <a:latin typeface="+mn-ea"/>
              </a:rPr>
              <a:t>해당 업로드는 필수사항이 아님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안전교육 이수보고서를 홈페이지에 제출 완료한 후에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최대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안전교육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홈페이지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장학금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국가 교육근로장학금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근로장학관리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안전교육 이수보고서 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42440"/>
            <a:ext cx="2480400" cy="3111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6156177" y="2823780"/>
            <a:ext cx="2480400" cy="319536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704914" y="4989829"/>
            <a:ext cx="476567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4" name="타원 23"/>
          <p:cNvSpPr>
            <a:spLocks noChangeArrowheads="1"/>
          </p:cNvSpPr>
          <p:nvPr/>
        </p:nvSpPr>
        <p:spPr bwMode="auto">
          <a:xfrm>
            <a:off x="4420914" y="4941768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807330">
            <a:off x="4948044" y="4993176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246966"/>
            <a:ext cx="1230230" cy="74286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모서리가 둥근 사각형 설명선 28"/>
          <p:cNvSpPr/>
          <p:nvPr/>
        </p:nvSpPr>
        <p:spPr>
          <a:xfrm>
            <a:off x="3109274" y="4256028"/>
            <a:ext cx="2016225" cy="454897"/>
          </a:xfrm>
          <a:prstGeom prst="wedgeRoundRectCallout">
            <a:avLst>
              <a:gd name="adj1" fmla="val 38369"/>
              <a:gd name="adj2" fmla="val 866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양식을 </a:t>
            </a:r>
            <a:r>
              <a:rPr lang="ko-KR" altLang="en-US" sz="900" b="1" dirty="0" err="1" smtClean="0">
                <a:latin typeface="+mn-ea"/>
              </a:rPr>
              <a:t>다운로드하여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근로지에서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받은 교육내용을 작성하여 업로드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6364"/>
            <a:ext cx="964784" cy="199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25" t="40427" r="64257" b="56340"/>
          <a:stretch/>
        </p:blipFill>
        <p:spPr bwMode="auto">
          <a:xfrm>
            <a:off x="1259632" y="4151279"/>
            <a:ext cx="963170" cy="187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안전교육이수보고서를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33701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 후 반드시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 이내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일이 지난 후에는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시간에 대해서는 장학금을 받을 수 없음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→ 예시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20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일에 근로한 내용은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25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일까지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인정되지 않으며 출근부 입력 또한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24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20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 유형은 대필 등 수업시간 내 근로 인정되나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및 근로기관 담당자가 등록할 수 있음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60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시간 단위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해당월의 출근부가 인정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장학생은 근로지 배정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담당자에게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안내 부탁 드립니다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39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출근부 관리</a:t>
              </a:r>
              <a:endParaRPr lang="ko-KR" altLang="en-US" sz="1600" b="1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 bwMode="auto"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출근부를 입력할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15616" y="2564904"/>
            <a:ext cx="6924137" cy="1510260"/>
            <a:chOff x="1115616" y="2564904"/>
            <a:chExt cx="6924137" cy="151026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804" b="44265"/>
            <a:stretch/>
          </p:blipFill>
          <p:spPr bwMode="auto">
            <a:xfrm>
              <a:off x="1115616" y="2564904"/>
              <a:ext cx="6924137" cy="1510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2304" y="3794618"/>
              <a:ext cx="2520280" cy="26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925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 bwMode="auto"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달력에서 근로날짜 클릭하여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2237505" y="305570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ahacodi\Desktop\Screenshot_2014-09-02-18-29-38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4"/>
          <a:stretch/>
        </p:blipFill>
        <p:spPr bwMode="auto">
          <a:xfrm>
            <a:off x="677246" y="2233455"/>
            <a:ext cx="2132535" cy="392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p_wowns\Desktop\IMG_2081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1"/>
          <a:stretch/>
        </p:blipFill>
        <p:spPr bwMode="auto">
          <a:xfrm>
            <a:off x="3362307" y="2234262"/>
            <a:ext cx="2272295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_wowns\Desktop\IMG_2082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3"/>
          <a:stretch/>
        </p:blipFill>
        <p:spPr bwMode="auto">
          <a:xfrm>
            <a:off x="6187127" y="2234262"/>
            <a:ext cx="2279628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2003395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3995936" y="462915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 bwMode="auto"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 eaLnBrk="0" hangingPunct="0"/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" name="모서리가 둥근 사각형 설명선 33"/>
          <p:cNvSpPr/>
          <p:nvPr/>
        </p:nvSpPr>
        <p:spPr>
          <a:xfrm>
            <a:off x="917166" y="3532206"/>
            <a:ext cx="1638610" cy="327181"/>
          </a:xfrm>
          <a:prstGeom prst="wedgeRoundRectCallout">
            <a:avLst>
              <a:gd name="adj1" fmla="val 32454"/>
              <a:gd name="adj2" fmla="val -120419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한국장학재단 </a:t>
            </a:r>
            <a:r>
              <a:rPr lang="ko-KR" altLang="en-US" sz="900" b="1" dirty="0" err="1" smtClean="0">
                <a:latin typeface="+mn-ea"/>
              </a:rPr>
              <a:t>어</a:t>
            </a:r>
            <a:r>
              <a:rPr lang="ko-KR" altLang="en-US" sz="900" b="1" dirty="0" err="1">
                <a:latin typeface="+mn-ea"/>
              </a:rPr>
              <a:t>플</a:t>
            </a:r>
            <a:r>
              <a:rPr lang="ko-KR" altLang="en-US" sz="900" b="1" dirty="0" smtClean="0">
                <a:latin typeface="+mn-ea"/>
              </a:rPr>
              <a:t> 설치</a:t>
            </a:r>
          </a:p>
        </p:txBody>
      </p:sp>
      <p:sp>
        <p:nvSpPr>
          <p:cNvPr id="35" name="모서리가 둥근 사각형 설명선 34"/>
          <p:cNvSpPr/>
          <p:nvPr/>
        </p:nvSpPr>
        <p:spPr>
          <a:xfrm>
            <a:off x="3859178" y="3995584"/>
            <a:ext cx="1648926" cy="426670"/>
          </a:xfrm>
          <a:prstGeom prst="wedgeRoundRectCallout">
            <a:avLst>
              <a:gd name="adj1" fmla="val -27514"/>
              <a:gd name="adj2" fmla="val 8668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메인</a:t>
            </a:r>
            <a:r>
              <a:rPr lang="en-US" altLang="ko-KR" sz="900" b="1" dirty="0" smtClean="0">
                <a:latin typeface="+mn-ea"/>
              </a:rPr>
              <a:t>-</a:t>
            </a:r>
            <a:r>
              <a:rPr lang="ko-KR" altLang="en-US" sz="900" b="1" dirty="0" smtClean="0">
                <a:latin typeface="+mn-ea"/>
              </a:rPr>
              <a:t>근로장학</a:t>
            </a:r>
            <a:r>
              <a:rPr lang="en-US" altLang="ko-KR" sz="900" b="1" dirty="0" smtClean="0">
                <a:latin typeface="+mn-ea"/>
              </a:rPr>
              <a:t>-</a:t>
            </a:r>
            <a:r>
              <a:rPr lang="ko-KR" altLang="en-US" sz="900" b="1" dirty="0" smtClean="0">
                <a:latin typeface="+mn-ea"/>
              </a:rPr>
              <a:t>출근부관리</a:t>
            </a:r>
            <a:endParaRPr lang="en-US" altLang="ko-KR" sz="900" b="1" dirty="0" smtClean="0">
              <a:latin typeface="+mn-ea"/>
            </a:endParaRPr>
          </a:p>
        </p:txBody>
      </p:sp>
      <p:sp>
        <p:nvSpPr>
          <p:cNvPr id="38" name="타원 37"/>
          <p:cNvSpPr>
            <a:spLocks noChangeArrowheads="1"/>
          </p:cNvSpPr>
          <p:nvPr/>
        </p:nvSpPr>
        <p:spPr bwMode="auto">
          <a:xfrm>
            <a:off x="1870431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 bwMode="auto">
          <a:xfrm>
            <a:off x="3886655" y="448231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직사각형 44"/>
          <p:cNvSpPr>
            <a:spLocks noChangeArrowheads="1"/>
          </p:cNvSpPr>
          <p:nvPr/>
        </p:nvSpPr>
        <p:spPr bwMode="auto">
          <a:xfrm>
            <a:off x="6187127" y="4039354"/>
            <a:ext cx="1824100" cy="253874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6" name="모서리가 둥근 사각형 설명선 45"/>
          <p:cNvSpPr/>
          <p:nvPr/>
        </p:nvSpPr>
        <p:spPr>
          <a:xfrm>
            <a:off x="6293434" y="3318892"/>
            <a:ext cx="2005825" cy="444990"/>
          </a:xfrm>
          <a:prstGeom prst="wedgeRoundRectCallout">
            <a:avLst>
              <a:gd name="adj1" fmla="val -26993"/>
              <a:gd name="adj2" fmla="val 9756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latin typeface="+mn-ea"/>
              </a:rPr>
              <a:t>전체메뉴</a:t>
            </a:r>
            <a:r>
              <a:rPr lang="en-US" altLang="ko-KR" sz="1000" b="1" dirty="0" smtClean="0">
                <a:latin typeface="+mn-ea"/>
              </a:rPr>
              <a:t>-</a:t>
            </a:r>
            <a:r>
              <a:rPr lang="ko-KR" altLang="en-US" sz="1000" b="1" dirty="0" smtClean="0">
                <a:latin typeface="+mn-ea"/>
              </a:rPr>
              <a:t>장학금</a:t>
            </a:r>
            <a:r>
              <a:rPr lang="en-US" altLang="ko-KR" sz="1000" b="1" dirty="0" smtClean="0">
                <a:latin typeface="+mn-ea"/>
              </a:rPr>
              <a:t>-</a:t>
            </a:r>
            <a:r>
              <a:rPr lang="ko-KR" altLang="en-US" sz="1000" b="1" dirty="0" smtClean="0">
                <a:latin typeface="+mn-ea"/>
              </a:rPr>
              <a:t>출근부관리</a:t>
            </a: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7384599" y="4135542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5618212" y="4065117"/>
            <a:ext cx="497645" cy="327181"/>
          </a:xfrm>
          <a:prstGeom prst="wedgeRoundRectCallout">
            <a:avLst>
              <a:gd name="adj1" fmla="val 27222"/>
              <a:gd name="adj2" fmla="val -50550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atin typeface="+mn-ea"/>
              </a:rPr>
              <a:t>또는</a:t>
            </a: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6060478" y="38741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31" name="모서리가 둥근 사각형 설명선 30"/>
          <p:cNvSpPr/>
          <p:nvPr/>
        </p:nvSpPr>
        <p:spPr>
          <a:xfrm>
            <a:off x="5295960" y="4869160"/>
            <a:ext cx="1953037" cy="432048"/>
          </a:xfrm>
          <a:prstGeom prst="wedgeRoundRectCallout">
            <a:avLst>
              <a:gd name="adj1" fmla="val -38118"/>
              <a:gd name="adj2" fmla="val -123494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달력에서 근로날짜 클릭하여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근로시간 및 내용 입력</a:t>
            </a:r>
          </a:p>
        </p:txBody>
      </p:sp>
      <p:pic>
        <p:nvPicPr>
          <p:cNvPr id="6146" name="Picture 2" descr="C:\Users\p_wowns\Desktop\IMG_208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8"/>
          <a:stretch/>
        </p:blipFill>
        <p:spPr bwMode="auto">
          <a:xfrm>
            <a:off x="1313894" y="2115072"/>
            <a:ext cx="2277864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6752251" y="2479490"/>
            <a:ext cx="314898" cy="301437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1353482" y="3505412"/>
            <a:ext cx="2189818" cy="301437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2339752" y="2795061"/>
            <a:ext cx="1648926" cy="426670"/>
          </a:xfrm>
          <a:prstGeom prst="wedgeRoundRectCallout">
            <a:avLst>
              <a:gd name="adj1" fmla="val -27514"/>
              <a:gd name="adj2" fmla="val 8668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인증서 </a:t>
            </a:r>
            <a:r>
              <a:rPr lang="ko-KR" altLang="en-US" sz="900" b="1" dirty="0" err="1" smtClean="0">
                <a:latin typeface="+mn-ea"/>
              </a:rPr>
              <a:t>부재시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en-US" altLang="ko-KR" sz="900" b="1" dirty="0" smtClean="0">
                <a:latin typeface="+mn-ea"/>
              </a:rPr>
              <a:t>‘</a:t>
            </a:r>
            <a:r>
              <a:rPr lang="ko-KR" altLang="en-US" sz="900" b="1" dirty="0" smtClean="0">
                <a:latin typeface="+mn-ea"/>
              </a:rPr>
              <a:t>인증서 가져오기</a:t>
            </a:r>
            <a:r>
              <a:rPr lang="en-US" altLang="ko-KR" sz="900" b="1" dirty="0" smtClean="0">
                <a:latin typeface="+mn-ea"/>
              </a:rPr>
              <a:t>’ </a:t>
            </a:r>
            <a:r>
              <a:rPr lang="ko-KR" altLang="en-US" sz="900" b="1" dirty="0" smtClean="0">
                <a:latin typeface="+mn-ea"/>
              </a:rPr>
              <a:t>실시</a:t>
            </a:r>
            <a:endParaRPr lang="en-US" altLang="ko-KR" sz="900" b="1" dirty="0" smtClean="0"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218534" y="4994126"/>
            <a:ext cx="2032620" cy="28803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1187624" y="333018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16352" y="2329710"/>
            <a:ext cx="2301897" cy="3389332"/>
            <a:chOff x="5116352" y="2329710"/>
            <a:chExt cx="2301897" cy="3389332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01"/>
            <a:stretch/>
          </p:blipFill>
          <p:spPr>
            <a:xfrm>
              <a:off x="5126707" y="2329710"/>
              <a:ext cx="2291542" cy="3389332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5116352" y="4120505"/>
              <a:ext cx="2043531" cy="21759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돋움" panose="020B0600000101010101" pitchFamily="50" charset="-127"/>
                  <a:ea typeface="돋움" panose="020B0600000101010101" pitchFamily="50" charset="-127"/>
                </a:rPr>
                <a:t>2018. 3. 1.                        </a:t>
              </a:r>
              <a:endParaRPr lang="ko-KR" altLang="en-US" sz="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endParaRPr>
            </a:p>
          </p:txBody>
        </p:sp>
      </p:grpSp>
      <p:sp>
        <p:nvSpPr>
          <p:cNvPr id="23" name="모서리가 둥근 사각형 설명선 22"/>
          <p:cNvSpPr/>
          <p:nvPr/>
        </p:nvSpPr>
        <p:spPr>
          <a:xfrm>
            <a:off x="6681235" y="3205033"/>
            <a:ext cx="1953037" cy="432048"/>
          </a:xfrm>
          <a:prstGeom prst="wedgeRoundRectCallout">
            <a:avLst>
              <a:gd name="adj1" fmla="val -38118"/>
              <a:gd name="adj2" fmla="val -123494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달력에서 근로날짜 클릭하여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근로시간 및 내용 입력</a:t>
            </a:r>
          </a:p>
        </p:txBody>
      </p: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6508479" y="2329710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4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 교육근로장학사업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부정근로자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휴강 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504" y="2060848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국가교육근로장학생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출근시간전에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국가교육근로장학금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 중 해외여행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군복무 등 계획이 있을 경우에 사전에 대학 담당자에게 안내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pPr algn="ctr"/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*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장학금 환수 및 확정시점부터 근로 중단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,</a:t>
              </a:r>
            </a:p>
            <a:p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근로 참여 제한</a:t>
              </a: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>
                  <a:solidFill>
                    <a:schemeClr val="bg1"/>
                  </a:solidFill>
                  <a:latin typeface="+mn-ea"/>
                </a:rPr>
                <a:t>확정시점부터 근로 중단</a:t>
              </a:r>
              <a:r>
                <a:rPr lang="en-US" altLang="ko-KR" b="1" spc="-300" dirty="0">
                  <a:solidFill>
                    <a:schemeClr val="bg1"/>
                  </a:solidFill>
                  <a:latin typeface="+mn-ea"/>
                </a:rPr>
                <a:t>,</a:t>
              </a:r>
            </a:p>
            <a:p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</a:t>
              </a:r>
              <a:r>
                <a:rPr lang="ko-KR" altLang="en-US" sz="2000" b="1" u="sng" spc="-300" dirty="0" smtClean="0">
                  <a:solidFill>
                    <a:schemeClr val="bg1"/>
                  </a:solidFill>
                  <a:latin typeface="+mn-ea"/>
                </a:rPr>
                <a:t>근로 참여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제한</a:t>
              </a: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확정시점부터 근로 중단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대리근로자를 포함하여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/>
              </a:r>
              <a:b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</a:br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근로 참여 제한</a:t>
              </a: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14" name="순서도: 수동 입력 13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5" name="그룹 14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16" name="순서도: 수동 입력 15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0" name="TextBox 9"/>
          <p:cNvSpPr txBox="1"/>
          <p:nvPr/>
        </p:nvSpPr>
        <p:spPr>
          <a:xfrm>
            <a:off x="683568" y="2906831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 집중근로 프로그램 안내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방학 집중근로 프로그램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110222" y="97770"/>
            <a:ext cx="171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방학집중근로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676836" y="3254467"/>
            <a:ext cx="7862847" cy="2838829"/>
            <a:chOff x="676836" y="3254467"/>
            <a:chExt cx="7862847" cy="2838829"/>
          </a:xfrm>
        </p:grpSpPr>
        <p:sp>
          <p:nvSpPr>
            <p:cNvPr id="86" name="직사각형 85"/>
            <p:cNvSpPr/>
            <p:nvPr/>
          </p:nvSpPr>
          <p:spPr>
            <a:xfrm>
              <a:off x="1988180" y="5303790"/>
              <a:ext cx="4332647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1300" b="1" spc="300" dirty="0" smtClean="0">
                  <a:latin typeface="+mn-ea"/>
                </a:rPr>
                <a:t>재단이 전국 </a:t>
              </a:r>
              <a:r>
                <a:rPr lang="ko-KR" altLang="en-US" sz="1300" b="1" spc="300" dirty="0">
                  <a:latin typeface="+mn-ea"/>
                </a:rPr>
                <a:t>단위의 </a:t>
              </a:r>
              <a:r>
                <a:rPr lang="ko-KR" altLang="en-US" sz="1300" b="1" spc="300" dirty="0" err="1" smtClean="0">
                  <a:latin typeface="+mn-ea"/>
                </a:rPr>
                <a:t>근로지를</a:t>
              </a:r>
              <a:r>
                <a:rPr lang="ko-KR" altLang="en-US" sz="1300" b="1" spc="300" dirty="0" smtClean="0">
                  <a:latin typeface="+mn-ea"/>
                </a:rPr>
                <a:t> 발굴</a:t>
              </a:r>
              <a:r>
                <a:rPr lang="en-US" altLang="ko-KR" sz="1300" b="1" spc="300" dirty="0" smtClean="0">
                  <a:latin typeface="+mn-ea"/>
                </a:rPr>
                <a:t>·</a:t>
              </a:r>
              <a:r>
                <a:rPr lang="ko-KR" altLang="en-US" sz="1300" b="1" spc="300" dirty="0" smtClean="0">
                  <a:latin typeface="+mn-ea"/>
                </a:rPr>
                <a:t>제공하며</a:t>
              </a:r>
              <a:r>
                <a:rPr lang="en-US" altLang="ko-KR" sz="1300" b="1" spc="300" dirty="0" smtClean="0">
                  <a:latin typeface="+mn-ea"/>
                </a:rPr>
                <a:t>,</a:t>
              </a:r>
            </a:p>
            <a:p>
              <a:pPr algn="ctr" fontAlgn="base"/>
              <a:r>
                <a:rPr lang="ko-KR" altLang="en-US" sz="1300" b="1" spc="300" dirty="0" smtClean="0">
                  <a:latin typeface="+mn-ea"/>
                </a:rPr>
                <a:t>근로장학생은 방학기간 중에</a:t>
              </a:r>
              <a:r>
                <a:rPr lang="en-US" altLang="ko-KR" sz="1300" b="1" spc="300" dirty="0" smtClean="0">
                  <a:latin typeface="+mn-ea"/>
                </a:rPr>
                <a:t> </a:t>
              </a:r>
              <a:r>
                <a:rPr lang="ko-KR" altLang="en-US" sz="1300" b="1" spc="300" dirty="0" smtClean="0">
                  <a:latin typeface="+mn-ea"/>
                </a:rPr>
                <a:t>다양한 분야의</a:t>
              </a:r>
              <a:r>
                <a:rPr lang="en-US" altLang="ko-KR" sz="1300" b="1" spc="300" dirty="0" smtClean="0">
                  <a:latin typeface="+mn-ea"/>
                </a:rPr>
                <a:t/>
              </a:r>
              <a:br>
                <a:rPr lang="en-US" altLang="ko-KR" sz="1300" b="1" spc="300" dirty="0" smtClean="0">
                  <a:latin typeface="+mn-ea"/>
                </a:rPr>
              </a:br>
              <a:r>
                <a:rPr lang="ko-KR" altLang="en-US" sz="1300" b="1" spc="300" dirty="0" smtClean="0">
                  <a:latin typeface="+mn-ea"/>
                </a:rPr>
                <a:t>근로를 체험할 수 있는 기회가 있습니다</a:t>
              </a:r>
              <a:r>
                <a:rPr lang="en-US" altLang="ko-KR" sz="1300" b="1" spc="300" dirty="0" smtClean="0">
                  <a:latin typeface="+mn-ea"/>
                </a:rPr>
                <a:t>.</a:t>
              </a:r>
              <a:endParaRPr lang="ko-KR" altLang="en-US" sz="1300" b="1" spc="300" dirty="0">
                <a:latin typeface="+mn-ea"/>
              </a:endParaRPr>
            </a:p>
          </p:txBody>
        </p:sp>
        <p:sp>
          <p:nvSpPr>
            <p:cNvPr id="92" name="오른쪽 대괄호 91"/>
            <p:cNvSpPr/>
            <p:nvPr/>
          </p:nvSpPr>
          <p:spPr>
            <a:xfrm rot="5400000">
              <a:off x="4053106" y="3845370"/>
              <a:ext cx="174533" cy="4321319"/>
            </a:xfrm>
            <a:prstGeom prst="rightBracket">
              <a:avLst>
                <a:gd name="adj" fmla="val 77460"/>
              </a:avLst>
            </a:prstGeom>
            <a:noFill/>
            <a:ln w="28575">
              <a:solidFill>
                <a:srgbClr val="37D4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4067944" y="3301918"/>
              <a:ext cx="4471739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1300" b="1" spc="300" dirty="0" smtClean="0">
                  <a:latin typeface="+mn-ea"/>
                </a:rPr>
                <a:t>타지에서 대학을 다니는 학생이</a:t>
              </a:r>
              <a:r>
                <a:rPr lang="en-US" altLang="ko-KR" sz="1300" b="1" spc="300" dirty="0">
                  <a:latin typeface="+mn-ea"/>
                </a:rPr>
                <a:t> </a:t>
              </a:r>
              <a:r>
                <a:rPr lang="ko-KR" altLang="en-US" sz="1300" b="1" spc="300" dirty="0" smtClean="0">
                  <a:latin typeface="+mn-ea"/>
                </a:rPr>
                <a:t>방학기간에</a:t>
              </a:r>
              <a:r>
                <a:rPr lang="en-US" altLang="ko-KR" sz="1300" b="1" spc="300" dirty="0" smtClean="0">
                  <a:latin typeface="+mn-ea"/>
                </a:rPr>
                <a:t/>
              </a:r>
              <a:br>
                <a:rPr lang="en-US" altLang="ko-KR" sz="1300" b="1" spc="300" dirty="0" smtClean="0">
                  <a:latin typeface="+mn-ea"/>
                </a:rPr>
              </a:br>
              <a:r>
                <a:rPr lang="ko-KR" altLang="en-US" sz="1300" b="1" spc="300" dirty="0" smtClean="0">
                  <a:latin typeface="+mn-ea"/>
                </a:rPr>
                <a:t>귀향 등으로 발생할 수 있는 자기역량 계발</a:t>
              </a:r>
              <a:r>
                <a:rPr lang="en-US" altLang="ko-KR" sz="1300" b="1" spc="300" dirty="0" smtClean="0">
                  <a:latin typeface="+mn-ea"/>
                </a:rPr>
                <a:t/>
              </a:r>
              <a:br>
                <a:rPr lang="en-US" altLang="ko-KR" sz="1300" b="1" spc="300" dirty="0" smtClean="0">
                  <a:latin typeface="+mn-ea"/>
                </a:rPr>
              </a:br>
              <a:r>
                <a:rPr lang="ko-KR" altLang="en-US" sz="1300" b="1" spc="300" dirty="0" smtClean="0">
                  <a:latin typeface="+mn-ea"/>
                </a:rPr>
                <a:t>단절문제를 해결할 수 있습니다</a:t>
              </a:r>
              <a:r>
                <a:rPr lang="en-US" altLang="ko-KR" sz="1300" b="1" spc="300" dirty="0" smtClean="0">
                  <a:latin typeface="+mn-ea"/>
                </a:rPr>
                <a:t>.</a:t>
              </a:r>
              <a:endParaRPr lang="ko-KR" altLang="en-US" sz="1300" b="1" spc="300" dirty="0">
                <a:latin typeface="+mn-ea"/>
              </a:endParaRPr>
            </a:p>
          </p:txBody>
        </p:sp>
        <p:sp>
          <p:nvSpPr>
            <p:cNvPr id="95" name="오른쪽 대괄호 94"/>
            <p:cNvSpPr/>
            <p:nvPr/>
          </p:nvSpPr>
          <p:spPr>
            <a:xfrm rot="16200000" flipV="1">
              <a:off x="6227896" y="1181074"/>
              <a:ext cx="174533" cy="4321319"/>
            </a:xfrm>
            <a:prstGeom prst="rightBracket">
              <a:avLst>
                <a:gd name="adj" fmla="val 77460"/>
              </a:avLst>
            </a:prstGeom>
            <a:noFill/>
            <a:ln w="28575">
              <a:solidFill>
                <a:srgbClr val="0E6B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6" name="순서도: 처리 95"/>
            <p:cNvSpPr/>
            <p:nvPr/>
          </p:nvSpPr>
          <p:spPr>
            <a:xfrm>
              <a:off x="719503" y="4224274"/>
              <a:ext cx="7820180" cy="825785"/>
            </a:xfrm>
            <a:prstGeom prst="flowChartProcess">
              <a:avLst/>
            </a:prstGeom>
            <a:solidFill>
              <a:schemeClr val="accent3">
                <a:lumMod val="60000"/>
                <a:lumOff val="4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867620" y="4446637"/>
              <a:ext cx="3176512" cy="400110"/>
            </a:xfrm>
            <a:prstGeom prst="rect">
              <a:avLst/>
            </a:prstGeom>
            <a:solidFill>
              <a:srgbClr val="37D4FF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5294171" y="4446637"/>
              <a:ext cx="3051269" cy="400110"/>
            </a:xfrm>
            <a:prstGeom prst="rect">
              <a:avLst/>
            </a:prstGeom>
            <a:solidFill>
              <a:srgbClr val="0E6B9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676836" y="4437112"/>
              <a:ext cx="7790327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700" b="1" spc="-150" dirty="0" smtClean="0">
                  <a:solidFill>
                    <a:schemeClr val="bg1"/>
                  </a:solidFill>
                  <a:latin typeface="+mn-ea"/>
                </a:rPr>
                <a:t>방학기간 </a:t>
              </a:r>
              <a:r>
                <a:rPr lang="ko-KR" altLang="en-US" sz="1700" b="1" spc="-150" dirty="0">
                  <a:solidFill>
                    <a:schemeClr val="bg1"/>
                  </a:solidFill>
                  <a:latin typeface="+mn-ea"/>
                </a:rPr>
                <a:t>중 양질의 </a:t>
              </a:r>
              <a:r>
                <a:rPr lang="ko-KR" altLang="en-US" sz="1700" b="1" spc="-150" dirty="0" err="1" smtClean="0">
                  <a:solidFill>
                    <a:schemeClr val="bg1"/>
                  </a:solidFill>
                  <a:latin typeface="+mn-ea"/>
                </a:rPr>
                <a:t>근로지에서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+mn-ea"/>
                </a:rPr>
                <a:t> 다양한 </a:t>
              </a:r>
              <a:r>
                <a:rPr lang="ko-KR" altLang="en-US" sz="1700" b="1" spc="-150" dirty="0">
                  <a:solidFill>
                    <a:schemeClr val="bg1"/>
                  </a:solidFill>
                  <a:latin typeface="+mn-ea"/>
                </a:rPr>
                <a:t>근로체험 및 계속적 자기역량 계발의 기회 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+mn-ea"/>
                </a:rPr>
                <a:t>제공</a:t>
              </a:r>
              <a:endParaRPr lang="ko-KR" altLang="en-US" sz="1700" b="1" spc="-15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3" name="오른쪽 중괄호 82"/>
            <p:cNvSpPr/>
            <p:nvPr/>
          </p:nvSpPr>
          <p:spPr>
            <a:xfrm rot="16200000">
              <a:off x="3961376" y="3034029"/>
              <a:ext cx="349069" cy="4321322"/>
            </a:xfrm>
            <a:prstGeom prst="rightBrace">
              <a:avLst>
                <a:gd name="adj1" fmla="val 42561"/>
                <a:gd name="adj2" fmla="val 12821"/>
              </a:avLst>
            </a:prstGeom>
            <a:solidFill>
              <a:schemeClr val="bg1"/>
            </a:solidFill>
            <a:ln w="28575">
              <a:solidFill>
                <a:srgbClr val="37D4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4" name="오른쪽 중괄호 93"/>
            <p:cNvSpPr/>
            <p:nvPr/>
          </p:nvSpPr>
          <p:spPr>
            <a:xfrm rot="5400000">
              <a:off x="6126919" y="1899602"/>
              <a:ext cx="349069" cy="4293903"/>
            </a:xfrm>
            <a:prstGeom prst="rightBrace">
              <a:avLst>
                <a:gd name="adj1" fmla="val 42561"/>
                <a:gd name="adj2" fmla="val 12472"/>
              </a:avLst>
            </a:prstGeom>
            <a:noFill/>
            <a:ln w="28575">
              <a:solidFill>
                <a:srgbClr val="0E6B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792949" y="2352851"/>
            <a:ext cx="3202987" cy="566480"/>
            <a:chOff x="792949" y="2352851"/>
            <a:chExt cx="3202987" cy="566480"/>
          </a:xfrm>
        </p:grpSpPr>
        <p:sp>
          <p:nvSpPr>
            <p:cNvPr id="97" name="순서도: 처리 96"/>
            <p:cNvSpPr/>
            <p:nvPr/>
          </p:nvSpPr>
          <p:spPr>
            <a:xfrm>
              <a:off x="822757" y="2352851"/>
              <a:ext cx="3173179" cy="566480"/>
            </a:xfrm>
            <a:prstGeom prst="flowChartProcess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2800" b="1" spc="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  업  목  적</a:t>
              </a:r>
            </a:p>
          </p:txBody>
        </p:sp>
        <p:sp>
          <p:nvSpPr>
            <p:cNvPr id="98" name="직사각형 97"/>
            <p:cNvSpPr/>
            <p:nvPr/>
          </p:nvSpPr>
          <p:spPr>
            <a:xfrm rot="5400000">
              <a:off x="1332233" y="2584121"/>
              <a:ext cx="562567" cy="100028"/>
            </a:xfrm>
            <a:prstGeom prst="rect">
              <a:avLst/>
            </a:prstGeom>
            <a:solidFill>
              <a:srgbClr val="37D4FF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 rot="5400000">
              <a:off x="2108483" y="2584121"/>
              <a:ext cx="562567" cy="100028"/>
            </a:xfrm>
            <a:prstGeom prst="rect">
              <a:avLst/>
            </a:prstGeom>
            <a:solidFill>
              <a:srgbClr val="0E6B9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3" name="직사각형 102"/>
            <p:cNvSpPr/>
            <p:nvPr/>
          </p:nvSpPr>
          <p:spPr>
            <a:xfrm rot="5400000">
              <a:off x="2901111" y="2581455"/>
              <a:ext cx="557236" cy="100028"/>
            </a:xfrm>
            <a:prstGeom prst="rect">
              <a:avLst/>
            </a:prstGeom>
            <a:solidFill>
              <a:srgbClr val="0A4C66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4" name="직사각형 103"/>
            <p:cNvSpPr/>
            <p:nvPr/>
          </p:nvSpPr>
          <p:spPr>
            <a:xfrm rot="5400000">
              <a:off x="561679" y="2584121"/>
              <a:ext cx="562567" cy="100028"/>
            </a:xfrm>
            <a:prstGeom prst="rect">
              <a:avLst/>
            </a:prstGeom>
            <a:solidFill>
              <a:srgbClr val="9FEAFF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5" name="직사각형 104"/>
            <p:cNvSpPr/>
            <p:nvPr/>
          </p:nvSpPr>
          <p:spPr>
            <a:xfrm rot="5400000">
              <a:off x="3614345" y="2581455"/>
              <a:ext cx="557236" cy="100028"/>
            </a:xfrm>
            <a:prstGeom prst="rect">
              <a:avLst/>
            </a:prstGeom>
            <a:solidFill>
              <a:srgbClr val="052735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99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b="1">
              <a:latin typeface="+mn-ea"/>
            </a:endParaRPr>
          </a:p>
        </p:txBody>
      </p:sp>
      <p:sp>
        <p:nvSpPr>
          <p:cNvPr id="14" name="TextBox 18"/>
          <p:cNvSpPr txBox="1"/>
          <p:nvPr/>
        </p:nvSpPr>
        <p:spPr>
          <a:xfrm>
            <a:off x="7110222" y="97770"/>
            <a:ext cx="171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방학집중근로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16" name="순서도: 대체 처리 1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17" name="순서도: 병합 1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방학 집중근로 프로그램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742464" y="2402042"/>
            <a:ext cx="8169066" cy="3763262"/>
            <a:chOff x="742464" y="2402042"/>
            <a:chExt cx="8169066" cy="3763262"/>
          </a:xfrm>
        </p:grpSpPr>
        <p:grpSp>
          <p:nvGrpSpPr>
            <p:cNvPr id="11" name="그룹 10"/>
            <p:cNvGrpSpPr/>
            <p:nvPr/>
          </p:nvGrpSpPr>
          <p:grpSpPr>
            <a:xfrm>
              <a:off x="744085" y="2402042"/>
              <a:ext cx="7788355" cy="666918"/>
              <a:chOff x="744085" y="2402042"/>
              <a:chExt cx="7788355" cy="66691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744085" y="2408188"/>
                <a:ext cx="2171731" cy="566480"/>
                <a:chOff x="744085" y="2408188"/>
                <a:chExt cx="2171731" cy="566480"/>
              </a:xfrm>
            </p:grpSpPr>
            <p:sp>
              <p:nvSpPr>
                <p:cNvPr id="22" name="직사각형 21"/>
                <p:cNvSpPr/>
                <p:nvPr/>
              </p:nvSpPr>
              <p:spPr>
                <a:xfrm rot="8100000">
                  <a:off x="744085" y="2568659"/>
                  <a:ext cx="562567" cy="100028"/>
                </a:xfrm>
                <a:prstGeom prst="rect">
                  <a:avLst/>
                </a:prstGeom>
                <a:solidFill>
                  <a:srgbClr val="9FEAFF"/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600" b="1" dirty="0" smtClean="0">
                    <a:solidFill>
                      <a:schemeClr val="tx1"/>
                    </a:solidFill>
                    <a:latin typeface="+mn-ea"/>
                  </a:endParaRPr>
                </a:p>
              </p:txBody>
            </p:sp>
            <p:sp>
              <p:nvSpPr>
                <p:cNvPr id="24" name="순서도: 처리 23"/>
                <p:cNvSpPr/>
                <p:nvPr/>
              </p:nvSpPr>
              <p:spPr>
                <a:xfrm>
                  <a:off x="874192" y="2408188"/>
                  <a:ext cx="2041624" cy="566480"/>
                </a:xfrm>
                <a:prstGeom prst="flowChartProcess">
                  <a:avLst/>
                </a:prstGeom>
                <a:noFill/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ko-KR" altLang="en-US" sz="2800" b="1" spc="600" dirty="0" smtClean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ea"/>
                    </a:rPr>
                    <a:t>운영기</a:t>
                  </a:r>
                  <a:r>
                    <a:rPr lang="ko-KR" altLang="en-US" sz="2800" b="1" spc="600" dirty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ea"/>
                    </a:rPr>
                    <a:t>간</a:t>
                  </a:r>
                  <a:endParaRPr lang="ko-KR" altLang="en-US" sz="2800" b="1" spc="6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endParaRPr>
                </a:p>
              </p:txBody>
            </p:sp>
          </p:grpSp>
          <p:grpSp>
            <p:nvGrpSpPr>
              <p:cNvPr id="6" name="그룹 5"/>
              <p:cNvGrpSpPr/>
              <p:nvPr/>
            </p:nvGrpSpPr>
            <p:grpSpPr>
              <a:xfrm>
                <a:off x="2987824" y="2402042"/>
                <a:ext cx="5544616" cy="666918"/>
                <a:chOff x="2987824" y="2402042"/>
                <a:chExt cx="5544616" cy="666918"/>
              </a:xfrm>
            </p:grpSpPr>
            <p:sp>
              <p:nvSpPr>
                <p:cNvPr id="25" name="순서도: 처리 24"/>
                <p:cNvSpPr/>
                <p:nvPr/>
              </p:nvSpPr>
              <p:spPr>
                <a:xfrm>
                  <a:off x="2987824" y="2402042"/>
                  <a:ext cx="5544616" cy="666918"/>
                </a:xfrm>
                <a:prstGeom prst="flowChartProcess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altLang="ko-KR" sz="2000" b="1" dirty="0" smtClean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8" name="직사각형 27"/>
                <p:cNvSpPr/>
                <p:nvPr/>
              </p:nvSpPr>
              <p:spPr>
                <a:xfrm>
                  <a:off x="5783761" y="2562934"/>
                  <a:ext cx="584247" cy="400110"/>
                </a:xfrm>
                <a:prstGeom prst="rect">
                  <a:avLst/>
                </a:prstGeom>
                <a:solidFill>
                  <a:srgbClr val="0E6B90"/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600" b="1" dirty="0" smtClean="0">
                    <a:solidFill>
                      <a:schemeClr val="tx1"/>
                    </a:solidFill>
                    <a:latin typeface="+mn-ea"/>
                  </a:endParaRPr>
                </a:p>
              </p:txBody>
            </p:sp>
            <p:sp>
              <p:nvSpPr>
                <p:cNvPr id="30" name="직사각형 29"/>
                <p:cNvSpPr/>
                <p:nvPr/>
              </p:nvSpPr>
              <p:spPr>
                <a:xfrm>
                  <a:off x="3959613" y="2562934"/>
                  <a:ext cx="582795" cy="400110"/>
                </a:xfrm>
                <a:prstGeom prst="rect">
                  <a:avLst/>
                </a:prstGeom>
                <a:solidFill>
                  <a:srgbClr val="37D4FF"/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600" b="1" dirty="0" smtClean="0">
                    <a:solidFill>
                      <a:schemeClr val="tx1"/>
                    </a:solidFill>
                    <a:latin typeface="+mn-ea"/>
                  </a:endParaRPr>
                </a:p>
              </p:txBody>
            </p:sp>
            <p:sp>
              <p:nvSpPr>
                <p:cNvPr id="29" name="직사각형 28"/>
                <p:cNvSpPr/>
                <p:nvPr/>
              </p:nvSpPr>
              <p:spPr>
                <a:xfrm>
                  <a:off x="2987824" y="2535446"/>
                  <a:ext cx="5544616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base"/>
                  <a:r>
                    <a:rPr lang="ko-KR" altLang="en-US" b="1" dirty="0" smtClean="0">
                      <a:solidFill>
                        <a:schemeClr val="bg1"/>
                      </a:solidFill>
                      <a:latin typeface="+mn-ea"/>
                    </a:rPr>
                    <a:t>하계</a:t>
                  </a:r>
                  <a:r>
                    <a:rPr lang="ko-KR" altLang="en-US" sz="2000" b="1" dirty="0" smtClean="0">
                      <a:solidFill>
                        <a:schemeClr val="bg1"/>
                      </a:solidFill>
                      <a:latin typeface="+mn-ea"/>
                    </a:rPr>
                    <a:t>  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7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~8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r>
                    <a:rPr lang="en-US" altLang="ko-KR" sz="2000" b="1" dirty="0" smtClean="0">
                      <a:solidFill>
                        <a:schemeClr val="bg1"/>
                      </a:solidFill>
                      <a:latin typeface="+mn-ea"/>
                    </a:rPr>
                    <a:t>	</a:t>
                  </a:r>
                  <a:r>
                    <a:rPr lang="ko-KR" altLang="en-US" b="1" dirty="0" smtClean="0">
                      <a:solidFill>
                        <a:schemeClr val="bg1"/>
                      </a:solidFill>
                      <a:latin typeface="+mn-ea"/>
                    </a:rPr>
                    <a:t>동계</a:t>
                  </a:r>
                  <a:r>
                    <a:rPr lang="ko-KR" altLang="en-US" sz="2000" b="1" dirty="0" smtClean="0">
                      <a:solidFill>
                        <a:schemeClr val="bg1"/>
                      </a:solidFill>
                      <a:latin typeface="+mn-ea"/>
                    </a:rPr>
                    <a:t>  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1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~2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endParaRPr lang="ko-KR" altLang="en-US" sz="2000" b="1" dirty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endParaRPr>
                </a:p>
              </p:txBody>
            </p:sp>
          </p:grpSp>
        </p:grpSp>
        <p:grpSp>
          <p:nvGrpSpPr>
            <p:cNvPr id="8" name="그룹 7"/>
            <p:cNvGrpSpPr/>
            <p:nvPr/>
          </p:nvGrpSpPr>
          <p:grpSpPr>
            <a:xfrm>
              <a:off x="742464" y="3802940"/>
              <a:ext cx="2173351" cy="566480"/>
              <a:chOff x="742464" y="3802940"/>
              <a:chExt cx="2173351" cy="566480"/>
            </a:xfrm>
          </p:grpSpPr>
          <p:sp>
            <p:nvSpPr>
              <p:cNvPr id="32" name="직사각형 31"/>
              <p:cNvSpPr/>
              <p:nvPr/>
            </p:nvSpPr>
            <p:spPr>
              <a:xfrm rot="8100000">
                <a:off x="742464" y="3963411"/>
                <a:ext cx="562567" cy="100028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33" name="순서도: 처리 32"/>
              <p:cNvSpPr/>
              <p:nvPr/>
            </p:nvSpPr>
            <p:spPr>
              <a:xfrm>
                <a:off x="872570" y="3802940"/>
                <a:ext cx="2043245" cy="566480"/>
              </a:xfrm>
              <a:prstGeom prst="flowChartProcess">
                <a:avLst/>
              </a:prstGeom>
              <a:noFill/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2800" b="1" spc="6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참여대상</a:t>
                </a: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2987824" y="3918862"/>
              <a:ext cx="5923706" cy="2246442"/>
              <a:chOff x="2987824" y="3918862"/>
              <a:chExt cx="5923706" cy="2246442"/>
            </a:xfrm>
          </p:grpSpPr>
          <p:sp>
            <p:nvSpPr>
              <p:cNvPr id="34" name="순서도: 처리 33"/>
              <p:cNvSpPr/>
              <p:nvPr/>
            </p:nvSpPr>
            <p:spPr>
              <a:xfrm>
                <a:off x="2987824" y="3918862"/>
                <a:ext cx="5544616" cy="2246442"/>
              </a:xfrm>
              <a:prstGeom prst="flowChartProcess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altLang="ko-KR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5" name="직사각형 34"/>
              <p:cNvSpPr/>
              <p:nvPr/>
            </p:nvSpPr>
            <p:spPr>
              <a:xfrm>
                <a:off x="3157240" y="5189130"/>
                <a:ext cx="584247" cy="400110"/>
              </a:xfrm>
              <a:prstGeom prst="rect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3163590" y="4165956"/>
                <a:ext cx="582795" cy="400110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3131841" y="4138468"/>
                <a:ext cx="5184575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대</a:t>
                </a:r>
                <a:r>
                  <a:rPr lang="ko-KR" altLang="en-US" b="1" dirty="0">
                    <a:solidFill>
                      <a:schemeClr val="bg1"/>
                    </a:solidFill>
                    <a:latin typeface="+mn-ea"/>
                  </a:rPr>
                  <a:t>학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  <a:latin typeface="+mn-ea"/>
                  </a:rPr>
                  <a:t> </a:t>
                </a:r>
                <a:r>
                  <a:rPr lang="en-US" altLang="ko-KR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2018</a:t>
                </a:r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학년도 국가 근로장학사업 참여대학 중</a:t>
                </a:r>
                <a:endParaRPr lang="ko-KR" altLang="en-US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3823900" y="4509120"/>
                <a:ext cx="468949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방학 </a:t>
                </a:r>
                <a:r>
                  <a:rPr lang="ko-KR" altLang="en-US" sz="1600" b="1" dirty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집중근로 프로그램 </a:t>
                </a:r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신청대학</a:t>
                </a:r>
                <a:endParaRPr lang="en-US" altLang="ko-KR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3131841" y="5153118"/>
                <a:ext cx="5184575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학생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  <a:latin typeface="+mn-ea"/>
                  </a:rPr>
                  <a:t>  </a:t>
                </a:r>
                <a:r>
                  <a:rPr lang="en-US" altLang="ko-KR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2018</a:t>
                </a:r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학년도 방학 집중근로 프로그램 대상</a:t>
                </a:r>
                <a:endParaRPr lang="ko-KR" altLang="en-US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3811200" y="5523770"/>
                <a:ext cx="510033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대학의 재학생 중 국가 교육근로장학금 기신청자</a:t>
                </a:r>
                <a:endParaRPr lang="en-US" altLang="ko-KR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b="1">
              <a:latin typeface="+mn-ea"/>
            </a:endParaRPr>
          </a:p>
        </p:txBody>
      </p:sp>
      <p:sp>
        <p:nvSpPr>
          <p:cNvPr id="13" name="TextBox 18"/>
          <p:cNvSpPr txBox="1"/>
          <p:nvPr/>
        </p:nvSpPr>
        <p:spPr>
          <a:xfrm>
            <a:off x="7110222" y="97770"/>
            <a:ext cx="171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방학집중근로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1" name="순서도: 대체 처리 2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2" name="순서도: 병합 2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방학 집중근로 프로그램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744085" y="2142440"/>
            <a:ext cx="7682385" cy="4166880"/>
            <a:chOff x="744085" y="2142440"/>
            <a:chExt cx="7682385" cy="4166880"/>
          </a:xfrm>
        </p:grpSpPr>
        <p:grpSp>
          <p:nvGrpSpPr>
            <p:cNvPr id="7" name="그룹 6"/>
            <p:cNvGrpSpPr/>
            <p:nvPr/>
          </p:nvGrpSpPr>
          <p:grpSpPr>
            <a:xfrm>
              <a:off x="744085" y="2142440"/>
              <a:ext cx="2675787" cy="566480"/>
              <a:chOff x="744085" y="2142440"/>
              <a:chExt cx="2675787" cy="566480"/>
            </a:xfrm>
          </p:grpSpPr>
          <p:sp>
            <p:nvSpPr>
              <p:cNvPr id="14" name="직사각형 13"/>
              <p:cNvSpPr/>
              <p:nvPr/>
            </p:nvSpPr>
            <p:spPr>
              <a:xfrm rot="8100000">
                <a:off x="744085" y="2302911"/>
                <a:ext cx="562567" cy="100028"/>
              </a:xfrm>
              <a:prstGeom prst="rect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15" name="순서도: 처리 14"/>
              <p:cNvSpPr/>
              <p:nvPr/>
            </p:nvSpPr>
            <p:spPr>
              <a:xfrm>
                <a:off x="874192" y="2142440"/>
                <a:ext cx="2545680" cy="566480"/>
              </a:xfrm>
              <a:prstGeom prst="flowChartProcess">
                <a:avLst/>
              </a:prstGeom>
              <a:noFill/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2800" b="1" spc="6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진행절차</a:t>
                </a:r>
              </a:p>
            </p:txBody>
          </p:sp>
        </p:grpSp>
        <p:grpSp>
          <p:nvGrpSpPr>
            <p:cNvPr id="6" name="그룹 5"/>
            <p:cNvGrpSpPr/>
            <p:nvPr/>
          </p:nvGrpSpPr>
          <p:grpSpPr>
            <a:xfrm>
              <a:off x="1043608" y="3212975"/>
              <a:ext cx="7382862" cy="3096345"/>
              <a:chOff x="1043608" y="3212975"/>
              <a:chExt cx="7382862" cy="3096345"/>
            </a:xfrm>
          </p:grpSpPr>
          <p:sp>
            <p:nvSpPr>
              <p:cNvPr id="24" name="순서도: 처리 23"/>
              <p:cNvSpPr/>
              <p:nvPr/>
            </p:nvSpPr>
            <p:spPr>
              <a:xfrm>
                <a:off x="2124255" y="3223735"/>
                <a:ext cx="898978" cy="900000"/>
              </a:xfrm>
              <a:prstGeom prst="flowChartProcess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참여신청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2124255" y="4108412"/>
                <a:ext cx="898978" cy="37383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대학  </a:t>
                </a:r>
                <a:r>
                  <a:rPr lang="en-US" altLang="ko-KR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/  </a:t>
                </a:r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기관</a:t>
                </a:r>
              </a:p>
            </p:txBody>
          </p:sp>
          <p:sp>
            <p:nvSpPr>
              <p:cNvPr id="28" name="순서도: 처리 27"/>
              <p:cNvSpPr/>
              <p:nvPr/>
            </p:nvSpPr>
            <p:spPr>
              <a:xfrm>
                <a:off x="3204902" y="3223735"/>
                <a:ext cx="898978" cy="90000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희망근로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기관신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청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9" name="순서도: 처리 28"/>
              <p:cNvSpPr/>
              <p:nvPr/>
            </p:nvSpPr>
            <p:spPr>
              <a:xfrm>
                <a:off x="4285549" y="3223734"/>
                <a:ext cx="898978" cy="900000"/>
              </a:xfrm>
              <a:prstGeom prst="flowChartProcess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기관</a:t>
                </a:r>
                <a:r>
                  <a:rPr lang="en-US" altLang="ko-KR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-</a:t>
                </a:r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학생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매</a:t>
                </a:r>
                <a:r>
                  <a:rPr lang="ko-KR" altLang="en-US" sz="1400" b="1" dirty="0" err="1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칭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0" name="순서도: 처리 29"/>
              <p:cNvSpPr/>
              <p:nvPr/>
            </p:nvSpPr>
            <p:spPr>
              <a:xfrm>
                <a:off x="5366196" y="3223734"/>
                <a:ext cx="898978" cy="90000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결과확인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학생배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정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1" name="순서도: 처리 30"/>
              <p:cNvSpPr/>
              <p:nvPr/>
            </p:nvSpPr>
            <p:spPr>
              <a:xfrm>
                <a:off x="6446843" y="3223735"/>
                <a:ext cx="898978" cy="900000"/>
              </a:xfrm>
              <a:prstGeom prst="flowChartProcess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업무협약</a:t>
                </a:r>
                <a:r>
                  <a:rPr lang="en-US" altLang="ko-KR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,</a:t>
                </a:r>
              </a:p>
              <a:p>
                <a:pPr algn="ctr"/>
                <a:r>
                  <a:rPr lang="ko-KR" altLang="en-US" sz="1400" b="1" spc="-300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오리엔테이</a:t>
                </a:r>
                <a:r>
                  <a:rPr lang="ko-KR" altLang="en-US" sz="1400" b="1" spc="-300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션</a:t>
                </a:r>
                <a:endParaRPr lang="en-US" altLang="ko-KR" sz="1400" b="1" spc="-300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2" name="순서도: 처리 31"/>
              <p:cNvSpPr/>
              <p:nvPr/>
            </p:nvSpPr>
            <p:spPr>
              <a:xfrm>
                <a:off x="7527492" y="3212975"/>
                <a:ext cx="898978" cy="91076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집중근로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수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행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3" name="순서도: 처리 32"/>
              <p:cNvSpPr/>
              <p:nvPr/>
            </p:nvSpPr>
            <p:spPr>
              <a:xfrm>
                <a:off x="1043608" y="3223735"/>
                <a:ext cx="898978" cy="90000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사업참여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신청안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내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1043608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재단</a:t>
                </a:r>
              </a:p>
            </p:txBody>
          </p:sp>
          <p:sp>
            <p:nvSpPr>
              <p:cNvPr id="34" name="직사각형 33"/>
              <p:cNvSpPr/>
              <p:nvPr/>
            </p:nvSpPr>
            <p:spPr>
              <a:xfrm>
                <a:off x="3204902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학생</a:t>
                </a:r>
              </a:p>
            </p:txBody>
          </p:sp>
          <p:sp>
            <p:nvSpPr>
              <p:cNvPr id="35" name="직사각형 34"/>
              <p:cNvSpPr/>
              <p:nvPr/>
            </p:nvSpPr>
            <p:spPr>
              <a:xfrm>
                <a:off x="4285549" y="4108412"/>
                <a:ext cx="898978" cy="37383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재단</a:t>
                </a: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5366196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대학</a:t>
                </a:r>
                <a:r>
                  <a:rPr lang="en-US" altLang="ko-KR" sz="1400" b="1" spc="-30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 </a:t>
                </a:r>
                <a:r>
                  <a:rPr lang="en-US" altLang="ko-KR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 /  </a:t>
                </a:r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기관</a:t>
                </a: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6446843" y="4108412"/>
                <a:ext cx="898978" cy="37383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재단  </a:t>
                </a:r>
                <a:r>
                  <a:rPr lang="en-US" altLang="ko-KR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/ </a:t>
                </a:r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기관</a:t>
                </a: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27492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학생</a:t>
                </a:r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3631531" y="4482247"/>
                <a:ext cx="45719" cy="357296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7" name="직사각형 46"/>
              <p:cNvSpPr/>
              <p:nvPr/>
            </p:nvSpPr>
            <p:spPr>
              <a:xfrm>
                <a:off x="5772209" y="4482247"/>
                <a:ext cx="45719" cy="242897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4712178" y="4482246"/>
                <a:ext cx="45719" cy="1106993"/>
              </a:xfrm>
              <a:prstGeom prst="rect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2" name="직사각형 51"/>
              <p:cNvSpPr/>
              <p:nvPr/>
            </p:nvSpPr>
            <p:spPr>
              <a:xfrm>
                <a:off x="2195736" y="4839543"/>
                <a:ext cx="1944216" cy="461665"/>
              </a:xfrm>
              <a:prstGeom prst="rect">
                <a:avLst/>
              </a:prstGeom>
              <a:solidFill>
                <a:srgbClr val="37D4FF">
                  <a:alpha val="20000"/>
                </a:srgb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일반근로기관 </a:t>
                </a:r>
                <a:r>
                  <a:rPr lang="en-US" altLang="ko-KR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5</a:t>
                </a: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개</a:t>
                </a:r>
                <a:endParaRPr lang="en-US" altLang="ko-KR" sz="1200" b="1" spc="300" dirty="0">
                  <a:solidFill>
                    <a:schemeClr val="accent1">
                      <a:lumMod val="50000"/>
                    </a:schemeClr>
                  </a:solidFill>
                  <a:latin typeface="+mn-ea"/>
                </a:endParaRPr>
              </a:p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우수근로기관 </a:t>
                </a:r>
                <a:r>
                  <a:rPr lang="en-US" altLang="ko-KR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3</a:t>
                </a: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개</a:t>
                </a:r>
              </a:p>
            </p:txBody>
          </p:sp>
          <p:sp>
            <p:nvSpPr>
              <p:cNvPr id="53" name="직사각형 52"/>
              <p:cNvSpPr/>
              <p:nvPr/>
            </p:nvSpPr>
            <p:spPr>
              <a:xfrm>
                <a:off x="3132320" y="5589240"/>
                <a:ext cx="3167872" cy="720080"/>
              </a:xfrm>
              <a:prstGeom prst="rect">
                <a:avLst/>
              </a:prstGeom>
              <a:solidFill>
                <a:srgbClr val="0E6B90">
                  <a:alpha val="20000"/>
                </a:srgb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동일기관 동일순위 지망학생 간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</a:br>
                <a:r>
                  <a:rPr lang="ko-KR" altLang="en-US" sz="1200" b="1" spc="300" dirty="0" err="1">
                    <a:solidFill>
                      <a:srgbClr val="002060"/>
                    </a:solidFill>
                    <a:latin typeface="+mn-ea"/>
                  </a:rPr>
                  <a:t>소득분위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>, </a:t>
                </a: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기관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>-</a:t>
                </a: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학생 간 </a:t>
                </a:r>
                <a:r>
                  <a:rPr lang="ko-KR" altLang="en-US" sz="1200" b="1" spc="300" dirty="0" err="1">
                    <a:solidFill>
                      <a:srgbClr val="002060"/>
                    </a:solidFill>
                    <a:latin typeface="+mn-ea"/>
                  </a:rPr>
                  <a:t>수요일치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</a:b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여부를 바탕으로 </a:t>
                </a:r>
                <a:r>
                  <a:rPr lang="ko-KR" altLang="en-US" sz="1200" b="1" spc="300" dirty="0" err="1">
                    <a:solidFill>
                      <a:srgbClr val="002060"/>
                    </a:solidFill>
                    <a:latin typeface="+mn-ea"/>
                  </a:rPr>
                  <a:t>기관배정안</a:t>
                </a: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 마련</a:t>
                </a:r>
              </a:p>
            </p:txBody>
          </p:sp>
          <p:sp>
            <p:nvSpPr>
              <p:cNvPr id="54" name="직사각형 53"/>
              <p:cNvSpPr/>
              <p:nvPr/>
            </p:nvSpPr>
            <p:spPr>
              <a:xfrm>
                <a:off x="5508104" y="4725144"/>
                <a:ext cx="2914718" cy="663705"/>
              </a:xfrm>
              <a:prstGeom prst="rect">
                <a:avLst/>
              </a:prstGeom>
              <a:solidFill>
                <a:srgbClr val="37D4FF">
                  <a:alpha val="20000"/>
                </a:srgb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 smtClean="0">
                    <a:solidFill>
                      <a:srgbClr val="0E6B90"/>
                    </a:solidFill>
                    <a:latin typeface="+mn-ea"/>
                  </a:rPr>
                  <a:t>재단의 </a:t>
                </a:r>
                <a:r>
                  <a:rPr lang="ko-KR" altLang="en-US" sz="1200" b="1" spc="300" dirty="0">
                    <a:solidFill>
                      <a:srgbClr val="0E6B90"/>
                    </a:solidFill>
                    <a:latin typeface="+mn-ea"/>
                  </a:rPr>
                  <a:t>배정안을 참고하여</a:t>
                </a:r>
                <a: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</a:br>
                <a:r>
                  <a:rPr lang="ko-KR" altLang="en-US" sz="1200" b="1" spc="300" dirty="0">
                    <a:solidFill>
                      <a:srgbClr val="0E6B90"/>
                    </a:solidFill>
                    <a:latin typeface="+mn-ea"/>
                  </a:rPr>
                  <a:t>대학별 선발기준에 따라 최종</a:t>
                </a:r>
                <a: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</a:br>
                <a:r>
                  <a:rPr lang="ko-KR" altLang="en-US" sz="1200" b="1" spc="300" dirty="0">
                    <a:solidFill>
                      <a:srgbClr val="0E6B90"/>
                    </a:solidFill>
                    <a:latin typeface="+mn-ea"/>
                  </a:rPr>
                  <a:t>선발 및 </a:t>
                </a:r>
                <a:r>
                  <a:rPr lang="ko-KR" altLang="en-US" sz="1200" b="1" spc="300" dirty="0" smtClean="0">
                    <a:solidFill>
                      <a:srgbClr val="0E6B90"/>
                    </a:solidFill>
                    <a:latin typeface="+mn-ea"/>
                  </a:rPr>
                  <a:t>기관배정</a:t>
                </a:r>
                <a:endParaRPr lang="en-US" altLang="ko-KR" sz="1200" b="1" spc="300" dirty="0">
                  <a:solidFill>
                    <a:srgbClr val="0E6B90"/>
                  </a:solidFill>
                  <a:latin typeface="+mn-ea"/>
                </a:endParaRPr>
              </a:p>
            </p:txBody>
          </p:sp>
          <p:sp>
            <p:nvSpPr>
              <p:cNvPr id="9" name="오른쪽 화살표 8"/>
              <p:cNvSpPr/>
              <p:nvPr/>
            </p:nvSpPr>
            <p:spPr>
              <a:xfrm>
                <a:off x="1953108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5" name="오른쪽 화살표 54"/>
              <p:cNvSpPr/>
              <p:nvPr/>
            </p:nvSpPr>
            <p:spPr>
              <a:xfrm>
                <a:off x="3037693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6" name="오른쪽 화살표 55"/>
              <p:cNvSpPr/>
              <p:nvPr/>
            </p:nvSpPr>
            <p:spPr>
              <a:xfrm>
                <a:off x="4121846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7" name="오른쪽 화살표 56"/>
              <p:cNvSpPr/>
              <p:nvPr/>
            </p:nvSpPr>
            <p:spPr>
              <a:xfrm>
                <a:off x="5209870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8" name="오른쪽 화살표 57"/>
              <p:cNvSpPr/>
              <p:nvPr/>
            </p:nvSpPr>
            <p:spPr>
              <a:xfrm>
                <a:off x="6281251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9" name="오른쪽 화살표 58"/>
              <p:cNvSpPr/>
              <p:nvPr/>
            </p:nvSpPr>
            <p:spPr>
              <a:xfrm>
                <a:off x="7356345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611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611560" y="2381979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140968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기타문의 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1599-2290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 panose="02020603020101020101" pitchFamily="18" charset="-127"/>
            <a:ea typeface="한컴 윤체 L" panose="02020603020101020101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 panose="02030600000101010101" pitchFamily="18" charset="-127"/>
            <a:ea typeface="HY견고딕" panose="02030600000101010101" pitchFamily="18" charset="-127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19696</TotalTime>
  <Words>1851</Words>
  <Application>Microsoft Office PowerPoint</Application>
  <PresentationFormat>화면 슬라이드 쇼(4:3)</PresentationFormat>
  <Paragraphs>733</Paragraphs>
  <Slides>52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9" baseType="lpstr">
      <vt:lpstr>굴림</vt:lpstr>
      <vt:lpstr>Arial</vt:lpstr>
      <vt:lpstr>한컴 윤고딕 250</vt:lpstr>
      <vt:lpstr>돋움</vt:lpstr>
      <vt:lpstr>맑은 고딕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kosaf</cp:lastModifiedBy>
  <cp:revision>586</cp:revision>
  <cp:lastPrinted>2017-02-23T06:55:54Z</cp:lastPrinted>
  <dcterms:created xsi:type="dcterms:W3CDTF">2012-12-01T20:04:07Z</dcterms:created>
  <dcterms:modified xsi:type="dcterms:W3CDTF">2018-08-28T04:27:17Z</dcterms:modified>
</cp:coreProperties>
</file>